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wdp" ContentType="image/vnd.ms-photo"/>
  <Override PartName="/ppt/commentAuthors.xml" ContentType="application/vnd.openxmlformats-officedocument.presentationml.commentAuthor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398" r:id="rId2"/>
    <p:sldId id="632" r:id="rId3"/>
    <p:sldId id="633" r:id="rId4"/>
    <p:sldId id="634" r:id="rId5"/>
    <p:sldId id="631" r:id="rId6"/>
    <p:sldId id="635" r:id="rId7"/>
    <p:sldId id="595" r:id="rId8"/>
    <p:sldId id="548" r:id="rId9"/>
    <p:sldId id="592" r:id="rId10"/>
    <p:sldId id="627" r:id="rId11"/>
    <p:sldId id="596" r:id="rId12"/>
    <p:sldId id="628" r:id="rId13"/>
    <p:sldId id="536" r:id="rId14"/>
    <p:sldId id="597" r:id="rId15"/>
    <p:sldId id="537" r:id="rId16"/>
    <p:sldId id="598" r:id="rId17"/>
    <p:sldId id="599" r:id="rId18"/>
    <p:sldId id="535" r:id="rId19"/>
    <p:sldId id="600" r:id="rId20"/>
    <p:sldId id="576" r:id="rId21"/>
    <p:sldId id="601" r:id="rId22"/>
    <p:sldId id="602" r:id="rId23"/>
    <p:sldId id="603" r:id="rId24"/>
    <p:sldId id="604" r:id="rId25"/>
    <p:sldId id="605" r:id="rId26"/>
    <p:sldId id="580" r:id="rId27"/>
    <p:sldId id="636" r:id="rId28"/>
    <p:sldId id="637" r:id="rId29"/>
    <p:sldId id="590" r:id="rId30"/>
    <p:sldId id="591" r:id="rId31"/>
    <p:sldId id="638" r:id="rId32"/>
    <p:sldId id="639" r:id="rId33"/>
    <p:sldId id="640" r:id="rId34"/>
    <p:sldId id="552" r:id="rId35"/>
    <p:sldId id="553" r:id="rId36"/>
    <p:sldId id="641" r:id="rId37"/>
    <p:sldId id="642" r:id="rId38"/>
    <p:sldId id="554" r:id="rId39"/>
  </p:sldIdLst>
  <p:sldSz cx="9906000" cy="6858000" type="A4"/>
  <p:notesSz cx="12192000" cy="6858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userDrawn="1">
          <p15:clr>
            <a:srgbClr val="A4A3A4"/>
          </p15:clr>
        </p15:guide>
        <p15:guide id="2" pos="175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ap van den Herik" initials="JvdH" lastIdx="1" clrIdx="0">
    <p:extLst>
      <p:ext uri="{19B8F6BF-5375-455C-9EA6-DF929625EA0E}">
        <p15:presenceInfo xmlns:p15="http://schemas.microsoft.com/office/powerpoint/2012/main" xmlns="" userId="e7ed8e51dd12dfe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B1D26"/>
    <a:srgbClr val="FFFFFF"/>
    <a:srgbClr val="D9EAF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930"/>
    <p:restoredTop sz="97742"/>
  </p:normalViewPr>
  <p:slideViewPr>
    <p:cSldViewPr>
      <p:cViewPr varScale="1">
        <p:scale>
          <a:sx n="72" d="100"/>
          <a:sy n="72" d="100"/>
        </p:scale>
        <p:origin x="-1584" y="-90"/>
      </p:cViewPr>
      <p:guideLst>
        <p:guide orient="horz" pos="2880"/>
        <p:guide pos="175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xmlns="" id="{4772B844-FBF9-214C-8501-0FF11D6451C0}"/>
              </a:ext>
            </a:extLst>
          </p:cNvPr>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xmlns="" id="{29B4F98D-8573-8342-8C6E-5C041B188CFF}"/>
              </a:ext>
            </a:extLst>
          </p:cNvPr>
          <p:cNvSpPr>
            <a:spLocks noGrp="1"/>
          </p:cNvSpPr>
          <p:nvPr>
            <p:ph type="dt" sz="quarter" idx="1"/>
          </p:nvPr>
        </p:nvSpPr>
        <p:spPr>
          <a:xfrm>
            <a:off x="6905625" y="0"/>
            <a:ext cx="5283200" cy="344488"/>
          </a:xfrm>
          <a:prstGeom prst="rect">
            <a:avLst/>
          </a:prstGeom>
        </p:spPr>
        <p:txBody>
          <a:bodyPr vert="horz" lIns="91440" tIns="45720" rIns="91440" bIns="45720" rtlCol="0"/>
          <a:lstStyle>
            <a:lvl1pPr algn="r">
              <a:defRPr sz="1200"/>
            </a:lvl1pPr>
          </a:lstStyle>
          <a:p>
            <a:fld id="{1F3D5BA3-A4C3-E54A-AEC1-B23822656753}" type="datetimeFigureOut">
              <a:rPr lang="nl-NL" smtClean="0"/>
              <a:pPr/>
              <a:t>13-8-2023</a:t>
            </a:fld>
            <a:endParaRPr lang="nl-NL"/>
          </a:p>
        </p:txBody>
      </p:sp>
      <p:sp>
        <p:nvSpPr>
          <p:cNvPr id="4" name="Tijdelijke aanduiding voor voettekst 3">
            <a:extLst>
              <a:ext uri="{FF2B5EF4-FFF2-40B4-BE49-F238E27FC236}">
                <a16:creationId xmlns:a16="http://schemas.microsoft.com/office/drawing/2014/main" xmlns="" id="{C4BD1289-7FCC-C241-BF4F-873216F9804F}"/>
              </a:ext>
            </a:extLst>
          </p:cNvPr>
          <p:cNvSpPr>
            <a:spLocks noGrp="1"/>
          </p:cNvSpPr>
          <p:nvPr>
            <p:ph type="ftr" sz="quarter" idx="2"/>
          </p:nvPr>
        </p:nvSpPr>
        <p:spPr>
          <a:xfrm>
            <a:off x="0" y="6513513"/>
            <a:ext cx="5283200" cy="3444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xmlns="" id="{0C173AD6-5B36-BC40-9DE3-17C17E9C71C8}"/>
              </a:ext>
            </a:extLst>
          </p:cNvPr>
          <p:cNvSpPr>
            <a:spLocks noGrp="1"/>
          </p:cNvSpPr>
          <p:nvPr>
            <p:ph type="sldNum" sz="quarter" idx="3"/>
          </p:nvPr>
        </p:nvSpPr>
        <p:spPr>
          <a:xfrm>
            <a:off x="6905625" y="6513513"/>
            <a:ext cx="5283200" cy="344487"/>
          </a:xfrm>
          <a:prstGeom prst="rect">
            <a:avLst/>
          </a:prstGeom>
        </p:spPr>
        <p:txBody>
          <a:bodyPr vert="horz" lIns="91440" tIns="45720" rIns="91440" bIns="45720" rtlCol="0" anchor="b"/>
          <a:lstStyle>
            <a:lvl1pPr algn="r">
              <a:defRPr sz="1200"/>
            </a:lvl1pPr>
          </a:lstStyle>
          <a:p>
            <a:fld id="{BF5DFE7E-8769-9847-A3A5-9497914FB410}" type="slidenum">
              <a:rPr lang="nl-NL" smtClean="0"/>
              <a:pPr/>
              <a:t>‹nr.›</a:t>
            </a:fld>
            <a:endParaRPr lang="nl-NL"/>
          </a:p>
        </p:txBody>
      </p:sp>
    </p:spTree>
    <p:extLst>
      <p:ext uri="{BB962C8B-B14F-4D97-AF65-F5344CB8AC3E}">
        <p14:creationId xmlns:p14="http://schemas.microsoft.com/office/powerpoint/2010/main" xmlns="" val="77027926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C0EB0CA3-4B4E-BC41-99B3-57C0A70C14EC}" type="datetimeFigureOut">
              <a:rPr lang="nl-NL" smtClean="0"/>
              <a:pPr/>
              <a:t>13-8-2023</a:t>
            </a:fld>
            <a:endParaRPr lang="nl-NL"/>
          </a:p>
        </p:txBody>
      </p:sp>
      <p:sp>
        <p:nvSpPr>
          <p:cNvPr id="4" name="Tijdelijke aanduiding voor dia-afbeelding 3"/>
          <p:cNvSpPr>
            <a:spLocks noGrp="1" noRot="1" noChangeAspect="1"/>
          </p:cNvSpPr>
          <p:nvPr>
            <p:ph type="sldImg" idx="2"/>
          </p:nvPr>
        </p:nvSpPr>
        <p:spPr>
          <a:xfrm>
            <a:off x="4424363" y="857250"/>
            <a:ext cx="3343275" cy="231457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B383B5FB-C89E-0C4B-AA2D-DA80B550D1EA}" type="slidenum">
              <a:rPr lang="nl-NL" smtClean="0"/>
              <a:pPr/>
              <a:t>‹nr.›</a:t>
            </a:fld>
            <a:endParaRPr lang="nl-NL"/>
          </a:p>
        </p:txBody>
      </p:sp>
    </p:spTree>
    <p:extLst>
      <p:ext uri="{BB962C8B-B14F-4D97-AF65-F5344CB8AC3E}">
        <p14:creationId xmlns:p14="http://schemas.microsoft.com/office/powerpoint/2010/main" xmlns="" val="59428028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8813863" y="734568"/>
            <a:ext cx="593122" cy="932688"/>
          </a:xfrm>
          <a:prstGeom prst="rect">
            <a:avLst/>
          </a:prstGeom>
          <a:blipFill>
            <a:blip r:embed="rId2" cstate="print"/>
            <a:stretch>
              <a:fillRect/>
            </a:stretch>
          </a:blipFill>
        </p:spPr>
        <p:txBody>
          <a:bodyPr wrap="square" lIns="0" tIns="0" rIns="0" bIns="0" rtlCol="0"/>
          <a:lstStyle/>
          <a:p>
            <a:endParaRPr sz="1463"/>
          </a:p>
        </p:txBody>
      </p:sp>
      <p:sp>
        <p:nvSpPr>
          <p:cNvPr id="17" name="bk object 17"/>
          <p:cNvSpPr/>
          <p:nvPr/>
        </p:nvSpPr>
        <p:spPr>
          <a:xfrm>
            <a:off x="773906" y="0"/>
            <a:ext cx="900208" cy="769620"/>
          </a:xfrm>
          <a:prstGeom prst="rect">
            <a:avLst/>
          </a:prstGeom>
          <a:blipFill>
            <a:blip r:embed="rId3" cstate="print"/>
            <a:stretch>
              <a:fillRect/>
            </a:stretch>
          </a:blipFill>
        </p:spPr>
        <p:txBody>
          <a:bodyPr wrap="square" lIns="0" tIns="0" rIns="0" bIns="0" rtlCol="0"/>
          <a:lstStyle/>
          <a:p>
            <a:endParaRPr sz="1463"/>
          </a:p>
        </p:txBody>
      </p:sp>
      <p:sp>
        <p:nvSpPr>
          <p:cNvPr id="2" name="Holder 2"/>
          <p:cNvSpPr>
            <a:spLocks noGrp="1"/>
          </p:cNvSpPr>
          <p:nvPr>
            <p:ph type="ctrTitle"/>
          </p:nvPr>
        </p:nvSpPr>
        <p:spPr>
          <a:xfrm>
            <a:off x="3408592" y="553339"/>
            <a:ext cx="3088815" cy="400110"/>
          </a:xfrm>
          <a:prstGeom prst="rect">
            <a:avLst/>
          </a:prstGeom>
        </p:spPr>
        <p:txBody>
          <a:bodyPr wrap="square" lIns="0" tIns="0" rIns="0" bIns="0">
            <a:spAutoFit/>
          </a:bodyPr>
          <a:lstStyle>
            <a:lvl1pPr>
              <a:defRPr sz="2600" b="0" i="0">
                <a:solidFill>
                  <a:srgbClr val="001388"/>
                </a:solidFill>
                <a:latin typeface="Arial"/>
                <a:cs typeface="Arial"/>
              </a:defRPr>
            </a:lvl1pPr>
          </a:lstStyle>
          <a:p>
            <a:endParaRPr/>
          </a:p>
        </p:txBody>
      </p:sp>
      <p:sp>
        <p:nvSpPr>
          <p:cNvPr id="3" name="Holder 3"/>
          <p:cNvSpPr>
            <a:spLocks noGrp="1"/>
          </p:cNvSpPr>
          <p:nvPr>
            <p:ph type="subTitle" idx="4"/>
          </p:nvPr>
        </p:nvSpPr>
        <p:spPr>
          <a:xfrm>
            <a:off x="1485900" y="3840480"/>
            <a:ext cx="6934200" cy="615553"/>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8/13/2023</a:t>
            </a:fld>
            <a:endParaRPr lang="en-US"/>
          </a:p>
        </p:txBody>
      </p:sp>
      <p:sp>
        <p:nvSpPr>
          <p:cNvPr id="6" name="Holder 6"/>
          <p:cNvSpPr>
            <a:spLocks noGrp="1"/>
          </p:cNvSpPr>
          <p:nvPr>
            <p:ph type="sldNum" sz="quarter" idx="7"/>
          </p:nvPr>
        </p:nvSpPr>
        <p:spPr/>
        <p:txBody>
          <a:bodyPr lIns="0" tIns="0" rIns="0" bIns="0"/>
          <a:lstStyle>
            <a:lvl1pPr>
              <a:defRPr sz="813" b="1" i="0">
                <a:solidFill>
                  <a:schemeClr val="tx1"/>
                </a:solidFill>
                <a:latin typeface="Arial"/>
                <a:cs typeface="Arial"/>
              </a:defRPr>
            </a:lvl1pPr>
          </a:lstStyle>
          <a:p>
            <a:pPr marL="10319"/>
            <a:r>
              <a:rPr lang="nl-NL" spc="-4"/>
              <a:t>SLIDE /</a:t>
            </a:r>
            <a:r>
              <a:rPr lang="nl-NL" spc="-41"/>
              <a:t> </a:t>
            </a:r>
            <a:fld id="{81D60167-4931-47E6-BA6A-407CBD079E47}" type="slidenum">
              <a:rPr b="0" spc="-4" smtClean="0"/>
              <a:pPr marL="10319"/>
              <a:t>‹nr.›</a:t>
            </a:fld>
            <a:endParaRPr b="0" spc="-4"/>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452616"/>
            <a:ext cx="9906000" cy="405765"/>
          </a:xfrm>
          <a:custGeom>
            <a:avLst/>
            <a:gdLst/>
            <a:ahLst/>
            <a:cxnLst/>
            <a:rect l="l" t="t" r="r" b="b"/>
            <a:pathLst>
              <a:path w="12192000" h="405765">
                <a:moveTo>
                  <a:pt x="0" y="405384"/>
                </a:moveTo>
                <a:lnTo>
                  <a:pt x="12192000" y="405384"/>
                </a:lnTo>
                <a:lnTo>
                  <a:pt x="12192000" y="0"/>
                </a:lnTo>
                <a:lnTo>
                  <a:pt x="0" y="0"/>
                </a:lnTo>
                <a:lnTo>
                  <a:pt x="0" y="405384"/>
                </a:lnTo>
                <a:close/>
              </a:path>
            </a:pathLst>
          </a:custGeom>
          <a:solidFill>
            <a:srgbClr val="001157"/>
          </a:solidFill>
        </p:spPr>
        <p:txBody>
          <a:bodyPr wrap="square" lIns="0" tIns="0" rIns="0" bIns="0" rtlCol="0"/>
          <a:lstStyle/>
          <a:p>
            <a:endParaRPr sz="1463"/>
          </a:p>
        </p:txBody>
      </p:sp>
      <p:sp>
        <p:nvSpPr>
          <p:cNvPr id="2" name="Holder 2"/>
          <p:cNvSpPr>
            <a:spLocks noGrp="1"/>
          </p:cNvSpPr>
          <p:nvPr>
            <p:ph type="title"/>
          </p:nvPr>
        </p:nvSpPr>
        <p:spPr>
          <a:xfrm>
            <a:off x="3000900" y="1120852"/>
            <a:ext cx="3904201" cy="450123"/>
          </a:xfrm>
        </p:spPr>
        <p:txBody>
          <a:bodyPr lIns="0" tIns="0" rIns="0" bIns="0"/>
          <a:lstStyle>
            <a:lvl1pPr>
              <a:defRPr sz="2925" b="1" i="0">
                <a:solidFill>
                  <a:srgbClr val="001157"/>
                </a:solidFill>
                <a:latin typeface="Georgia"/>
                <a:cs typeface="Georgia"/>
              </a:defRPr>
            </a:lvl1pPr>
          </a:lstStyle>
          <a:p>
            <a:endParaRPr/>
          </a:p>
        </p:txBody>
      </p:sp>
      <p:sp>
        <p:nvSpPr>
          <p:cNvPr id="3" name="Holder 3"/>
          <p:cNvSpPr>
            <a:spLocks noGrp="1"/>
          </p:cNvSpPr>
          <p:nvPr>
            <p:ph type="body" idx="1"/>
          </p:nvPr>
        </p:nvSpPr>
        <p:spPr>
          <a:xfrm>
            <a:off x="234360" y="1791411"/>
            <a:ext cx="8750816" cy="500137"/>
          </a:xfrm>
        </p:spPr>
        <p:txBody>
          <a:bodyPr lIns="0" tIns="0" rIns="0" bIns="0"/>
          <a:lstStyle>
            <a:lvl1pPr>
              <a:defRPr sz="3250" b="0" i="0">
                <a:solidFill>
                  <a:srgbClr val="001157"/>
                </a:solidFill>
                <a:latin typeface="Georgia"/>
                <a:cs typeface="Georgi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8/13/2023</a:t>
            </a:fld>
            <a:endParaRPr lang="en-US"/>
          </a:p>
        </p:txBody>
      </p:sp>
      <p:sp>
        <p:nvSpPr>
          <p:cNvPr id="6" name="Holder 6"/>
          <p:cNvSpPr>
            <a:spLocks noGrp="1"/>
          </p:cNvSpPr>
          <p:nvPr>
            <p:ph type="sldNum" sz="quarter" idx="7"/>
          </p:nvPr>
        </p:nvSpPr>
        <p:spPr/>
        <p:txBody>
          <a:bodyPr lIns="0" tIns="0" rIns="0" bIns="0"/>
          <a:lstStyle>
            <a:lvl1pPr>
              <a:defRPr sz="813" b="1" i="0">
                <a:solidFill>
                  <a:schemeClr val="tx1"/>
                </a:solidFill>
                <a:latin typeface="Arial"/>
                <a:cs typeface="Arial"/>
              </a:defRPr>
            </a:lvl1pPr>
          </a:lstStyle>
          <a:p>
            <a:pPr marL="10319"/>
            <a:r>
              <a:rPr lang="nl-NL" spc="-4"/>
              <a:t>SLIDE /</a:t>
            </a:r>
            <a:r>
              <a:rPr lang="nl-NL" spc="-41"/>
              <a:t> </a:t>
            </a:r>
            <a:fld id="{81D60167-4931-47E6-BA6A-407CBD079E47}" type="slidenum">
              <a:rPr b="0" spc="-4" smtClean="0"/>
              <a:pPr marL="10319"/>
              <a:t>‹nr.›</a:t>
            </a:fld>
            <a:endParaRPr b="0" spc="-4"/>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8813863" y="734568"/>
            <a:ext cx="593122" cy="932688"/>
          </a:xfrm>
          <a:prstGeom prst="rect">
            <a:avLst/>
          </a:prstGeom>
          <a:blipFill>
            <a:blip r:embed="rId2" cstate="print"/>
            <a:stretch>
              <a:fillRect/>
            </a:stretch>
          </a:blipFill>
        </p:spPr>
        <p:txBody>
          <a:bodyPr wrap="square" lIns="0" tIns="0" rIns="0" bIns="0" rtlCol="0"/>
          <a:lstStyle/>
          <a:p>
            <a:endParaRPr sz="1463"/>
          </a:p>
        </p:txBody>
      </p:sp>
      <p:sp>
        <p:nvSpPr>
          <p:cNvPr id="17" name="bk object 17"/>
          <p:cNvSpPr/>
          <p:nvPr/>
        </p:nvSpPr>
        <p:spPr>
          <a:xfrm>
            <a:off x="773906" y="0"/>
            <a:ext cx="900208" cy="769620"/>
          </a:xfrm>
          <a:prstGeom prst="rect">
            <a:avLst/>
          </a:prstGeom>
          <a:blipFill>
            <a:blip r:embed="rId3" cstate="print"/>
            <a:stretch>
              <a:fillRect/>
            </a:stretch>
          </a:blipFill>
        </p:spPr>
        <p:txBody>
          <a:bodyPr wrap="square" lIns="0" tIns="0" rIns="0" bIns="0" rtlCol="0"/>
          <a:lstStyle/>
          <a:p>
            <a:endParaRPr sz="1463"/>
          </a:p>
        </p:txBody>
      </p:sp>
      <p:sp>
        <p:nvSpPr>
          <p:cNvPr id="2" name="Holder 2"/>
          <p:cNvSpPr>
            <a:spLocks noGrp="1"/>
          </p:cNvSpPr>
          <p:nvPr>
            <p:ph type="title"/>
          </p:nvPr>
        </p:nvSpPr>
        <p:spPr>
          <a:xfrm>
            <a:off x="3000900" y="1120852"/>
            <a:ext cx="3904201" cy="450123"/>
          </a:xfrm>
        </p:spPr>
        <p:txBody>
          <a:bodyPr lIns="0" tIns="0" rIns="0" bIns="0"/>
          <a:lstStyle>
            <a:lvl1pPr>
              <a:defRPr sz="2925" b="1" i="0">
                <a:solidFill>
                  <a:srgbClr val="001157"/>
                </a:solidFill>
                <a:latin typeface="Georgia"/>
                <a:cs typeface="Georgia"/>
              </a:defRPr>
            </a:lvl1pPr>
          </a:lstStyle>
          <a:p>
            <a:endParaRPr/>
          </a:p>
        </p:txBody>
      </p:sp>
      <p:sp>
        <p:nvSpPr>
          <p:cNvPr id="3" name="Holder 3"/>
          <p:cNvSpPr>
            <a:spLocks noGrp="1"/>
          </p:cNvSpPr>
          <p:nvPr>
            <p:ph sz="half" idx="2"/>
          </p:nvPr>
        </p:nvSpPr>
        <p:spPr>
          <a:xfrm>
            <a:off x="1109059" y="1602740"/>
            <a:ext cx="4070747" cy="187615"/>
          </a:xfrm>
          <a:prstGeom prst="rect">
            <a:avLst/>
          </a:prstGeom>
        </p:spPr>
        <p:txBody>
          <a:bodyPr wrap="square" lIns="0" tIns="0" rIns="0" bIns="0">
            <a:spAutoFit/>
          </a:bodyPr>
          <a:lstStyle>
            <a:lvl1pPr>
              <a:defRPr sz="1219" b="0" i="0">
                <a:solidFill>
                  <a:srgbClr val="495050"/>
                </a:solidFill>
                <a:latin typeface="Arial"/>
                <a:cs typeface="Arial"/>
              </a:defRPr>
            </a:lvl1pPr>
          </a:lstStyle>
          <a:p>
            <a:endParaRPr/>
          </a:p>
        </p:txBody>
      </p:sp>
      <p:sp>
        <p:nvSpPr>
          <p:cNvPr id="4" name="Holder 4"/>
          <p:cNvSpPr>
            <a:spLocks noGrp="1"/>
          </p:cNvSpPr>
          <p:nvPr>
            <p:ph sz="half" idx="3"/>
          </p:nvPr>
        </p:nvSpPr>
        <p:spPr>
          <a:xfrm>
            <a:off x="5101590" y="1577340"/>
            <a:ext cx="4309110" cy="615553"/>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8/13/2023</a:t>
            </a:fld>
            <a:endParaRPr lang="en-US"/>
          </a:p>
        </p:txBody>
      </p:sp>
      <p:sp>
        <p:nvSpPr>
          <p:cNvPr id="7" name="Holder 7"/>
          <p:cNvSpPr>
            <a:spLocks noGrp="1"/>
          </p:cNvSpPr>
          <p:nvPr>
            <p:ph type="sldNum" sz="quarter" idx="7"/>
          </p:nvPr>
        </p:nvSpPr>
        <p:spPr/>
        <p:txBody>
          <a:bodyPr lIns="0" tIns="0" rIns="0" bIns="0"/>
          <a:lstStyle>
            <a:lvl1pPr>
              <a:defRPr sz="813" b="1" i="0">
                <a:solidFill>
                  <a:schemeClr val="tx1"/>
                </a:solidFill>
                <a:latin typeface="Arial"/>
                <a:cs typeface="Arial"/>
              </a:defRPr>
            </a:lvl1pPr>
          </a:lstStyle>
          <a:p>
            <a:pPr marL="10319"/>
            <a:r>
              <a:rPr lang="nl-NL" spc="-4"/>
              <a:t>SLIDE /</a:t>
            </a:r>
            <a:r>
              <a:rPr lang="nl-NL" spc="-41"/>
              <a:t> </a:t>
            </a:r>
            <a:fld id="{81D60167-4931-47E6-BA6A-407CBD079E47}" type="slidenum">
              <a:rPr b="0" spc="-4" smtClean="0"/>
              <a:pPr marL="10319"/>
              <a:t>‹nr.›</a:t>
            </a:fld>
            <a:endParaRPr b="0" spc="-4"/>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8813863" y="734568"/>
            <a:ext cx="593122" cy="932688"/>
          </a:xfrm>
          <a:prstGeom prst="rect">
            <a:avLst/>
          </a:prstGeom>
          <a:blipFill>
            <a:blip r:embed="rId2" cstate="print"/>
            <a:stretch>
              <a:fillRect/>
            </a:stretch>
          </a:blipFill>
        </p:spPr>
        <p:txBody>
          <a:bodyPr wrap="square" lIns="0" tIns="0" rIns="0" bIns="0" rtlCol="0"/>
          <a:lstStyle/>
          <a:p>
            <a:endParaRPr sz="1463"/>
          </a:p>
        </p:txBody>
      </p:sp>
      <p:sp>
        <p:nvSpPr>
          <p:cNvPr id="17" name="bk object 17"/>
          <p:cNvSpPr/>
          <p:nvPr/>
        </p:nvSpPr>
        <p:spPr>
          <a:xfrm>
            <a:off x="773906" y="0"/>
            <a:ext cx="900208" cy="769620"/>
          </a:xfrm>
          <a:prstGeom prst="rect">
            <a:avLst/>
          </a:prstGeom>
          <a:blipFill>
            <a:blip r:embed="rId3" cstate="print"/>
            <a:stretch>
              <a:fillRect/>
            </a:stretch>
          </a:blipFill>
        </p:spPr>
        <p:txBody>
          <a:bodyPr wrap="square" lIns="0" tIns="0" rIns="0" bIns="0" rtlCol="0"/>
          <a:lstStyle/>
          <a:p>
            <a:endParaRPr sz="1463"/>
          </a:p>
        </p:txBody>
      </p:sp>
      <p:sp>
        <p:nvSpPr>
          <p:cNvPr id="2" name="Holder 2"/>
          <p:cNvSpPr>
            <a:spLocks noGrp="1"/>
          </p:cNvSpPr>
          <p:nvPr>
            <p:ph type="title"/>
          </p:nvPr>
        </p:nvSpPr>
        <p:spPr>
          <a:xfrm>
            <a:off x="3000900" y="1120852"/>
            <a:ext cx="3904201" cy="450123"/>
          </a:xfrm>
        </p:spPr>
        <p:txBody>
          <a:bodyPr lIns="0" tIns="0" rIns="0" bIns="0"/>
          <a:lstStyle>
            <a:lvl1pPr>
              <a:defRPr sz="2925" b="1" i="0">
                <a:solidFill>
                  <a:srgbClr val="001157"/>
                </a:solidFill>
                <a:latin typeface="Georgia"/>
                <a:cs typeface="Georgi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8/13/2023</a:t>
            </a:fld>
            <a:endParaRPr lang="en-US"/>
          </a:p>
        </p:txBody>
      </p:sp>
      <p:sp>
        <p:nvSpPr>
          <p:cNvPr id="5" name="Holder 5"/>
          <p:cNvSpPr>
            <a:spLocks noGrp="1"/>
          </p:cNvSpPr>
          <p:nvPr>
            <p:ph type="sldNum" sz="quarter" idx="7"/>
          </p:nvPr>
        </p:nvSpPr>
        <p:spPr/>
        <p:txBody>
          <a:bodyPr lIns="0" tIns="0" rIns="0" bIns="0"/>
          <a:lstStyle>
            <a:lvl1pPr>
              <a:defRPr sz="813" b="1" i="0">
                <a:solidFill>
                  <a:schemeClr val="tx1"/>
                </a:solidFill>
                <a:latin typeface="Arial"/>
                <a:cs typeface="Arial"/>
              </a:defRPr>
            </a:lvl1pPr>
          </a:lstStyle>
          <a:p>
            <a:pPr marL="10319"/>
            <a:r>
              <a:rPr lang="nl-NL" spc="-4"/>
              <a:t>SLIDE /</a:t>
            </a:r>
            <a:r>
              <a:rPr lang="nl-NL" spc="-41"/>
              <a:t> </a:t>
            </a:r>
            <a:fld id="{81D60167-4931-47E6-BA6A-407CBD079E47}" type="slidenum">
              <a:rPr b="0" spc="-4" smtClean="0"/>
              <a:pPr marL="10319"/>
              <a:t>‹nr.›</a:t>
            </a:fld>
            <a:endParaRPr b="0" spc="-4"/>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8/13/2023</a:t>
            </a:fld>
            <a:endParaRPr lang="en-US"/>
          </a:p>
        </p:txBody>
      </p:sp>
      <p:sp>
        <p:nvSpPr>
          <p:cNvPr id="4" name="Holder 4"/>
          <p:cNvSpPr>
            <a:spLocks noGrp="1"/>
          </p:cNvSpPr>
          <p:nvPr>
            <p:ph type="sldNum" sz="quarter" idx="7"/>
          </p:nvPr>
        </p:nvSpPr>
        <p:spPr/>
        <p:txBody>
          <a:bodyPr lIns="0" tIns="0" rIns="0" bIns="0"/>
          <a:lstStyle>
            <a:lvl1pPr>
              <a:defRPr sz="813" b="1" i="0">
                <a:solidFill>
                  <a:schemeClr val="tx1"/>
                </a:solidFill>
                <a:latin typeface="Arial"/>
                <a:cs typeface="Arial"/>
              </a:defRPr>
            </a:lvl1pPr>
          </a:lstStyle>
          <a:p>
            <a:pPr marL="10319"/>
            <a:r>
              <a:rPr lang="nl-NL" spc="-4"/>
              <a:t>SLIDE /</a:t>
            </a:r>
            <a:r>
              <a:rPr lang="nl-NL" spc="-41"/>
              <a:t> </a:t>
            </a:r>
            <a:fld id="{81D60167-4931-47E6-BA6A-407CBD079E47}" type="slidenum">
              <a:rPr b="0" spc="-4" smtClean="0"/>
              <a:pPr marL="10319"/>
              <a:t>‹nr.›</a:t>
            </a:fld>
            <a:endParaRPr b="0" spc="-4"/>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000900" y="1120852"/>
            <a:ext cx="3904201" cy="574675"/>
          </a:xfrm>
          <a:prstGeom prst="rect">
            <a:avLst/>
          </a:prstGeom>
        </p:spPr>
        <p:txBody>
          <a:bodyPr wrap="square" lIns="0" tIns="0" rIns="0" bIns="0">
            <a:spAutoFit/>
          </a:bodyPr>
          <a:lstStyle>
            <a:lvl1pPr>
              <a:defRPr sz="3600" b="1" i="0">
                <a:solidFill>
                  <a:srgbClr val="001157"/>
                </a:solidFill>
                <a:latin typeface="Georgia"/>
                <a:cs typeface="Georgia"/>
              </a:defRPr>
            </a:lvl1pPr>
          </a:lstStyle>
          <a:p>
            <a:endParaRPr/>
          </a:p>
        </p:txBody>
      </p:sp>
      <p:sp>
        <p:nvSpPr>
          <p:cNvPr id="3" name="Holder 3"/>
          <p:cNvSpPr>
            <a:spLocks noGrp="1"/>
          </p:cNvSpPr>
          <p:nvPr>
            <p:ph type="body" idx="1"/>
          </p:nvPr>
        </p:nvSpPr>
        <p:spPr>
          <a:xfrm>
            <a:off x="234360" y="1791411"/>
            <a:ext cx="8750816" cy="615553"/>
          </a:xfrm>
          <a:prstGeom prst="rect">
            <a:avLst/>
          </a:prstGeom>
        </p:spPr>
        <p:txBody>
          <a:bodyPr wrap="square" lIns="0" tIns="0" rIns="0" bIns="0">
            <a:spAutoFit/>
          </a:bodyPr>
          <a:lstStyle>
            <a:lvl1pPr>
              <a:defRPr sz="4000" b="0" i="0">
                <a:solidFill>
                  <a:srgbClr val="001157"/>
                </a:solidFill>
                <a:latin typeface="Georgia"/>
                <a:cs typeface="Georgia"/>
              </a:defRPr>
            </a:lvl1pPr>
          </a:lstStyle>
          <a:p>
            <a:endParaRPr/>
          </a:p>
        </p:txBody>
      </p:sp>
      <p:sp>
        <p:nvSpPr>
          <p:cNvPr id="4" name="Holder 4"/>
          <p:cNvSpPr>
            <a:spLocks noGrp="1"/>
          </p:cNvSpPr>
          <p:nvPr>
            <p:ph type="ftr" sz="quarter" idx="5"/>
          </p:nvPr>
        </p:nvSpPr>
        <p:spPr>
          <a:xfrm>
            <a:off x="3368040" y="6377940"/>
            <a:ext cx="316992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95300" y="6377940"/>
            <a:ext cx="227838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8/13/2023</a:t>
            </a:fld>
            <a:endParaRPr lang="en-US"/>
          </a:p>
        </p:txBody>
      </p:sp>
      <p:sp>
        <p:nvSpPr>
          <p:cNvPr id="6" name="Holder 6"/>
          <p:cNvSpPr>
            <a:spLocks noGrp="1"/>
          </p:cNvSpPr>
          <p:nvPr>
            <p:ph type="sldNum" sz="quarter" idx="7"/>
          </p:nvPr>
        </p:nvSpPr>
        <p:spPr>
          <a:xfrm>
            <a:off x="745013" y="6573819"/>
            <a:ext cx="591264" cy="125099"/>
          </a:xfrm>
          <a:prstGeom prst="rect">
            <a:avLst/>
          </a:prstGeom>
        </p:spPr>
        <p:txBody>
          <a:bodyPr wrap="square" lIns="0" tIns="0" rIns="0" bIns="0">
            <a:spAutoFit/>
          </a:bodyPr>
          <a:lstStyle>
            <a:lvl1pPr>
              <a:defRPr sz="813" b="1" i="0">
                <a:solidFill>
                  <a:schemeClr val="tx1"/>
                </a:solidFill>
                <a:latin typeface="Arial"/>
                <a:cs typeface="Arial"/>
              </a:defRPr>
            </a:lvl1pPr>
          </a:lstStyle>
          <a:p>
            <a:pPr marL="10319"/>
            <a:r>
              <a:rPr lang="nl-NL" spc="-4"/>
              <a:t>SLIDE /</a:t>
            </a:r>
            <a:r>
              <a:rPr lang="nl-NL" spc="-41"/>
              <a:t> </a:t>
            </a:r>
            <a:fld id="{81D60167-4931-47E6-BA6A-407CBD079E47}" type="slidenum">
              <a:rPr b="0" spc="-4" smtClean="0"/>
              <a:pPr marL="10319"/>
              <a:t>‹nr.›</a:t>
            </a:fld>
            <a:endParaRPr b="0" spc="-4"/>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371475">
        <a:defRPr>
          <a:latin typeface="+mn-lt"/>
          <a:ea typeface="+mn-ea"/>
          <a:cs typeface="+mn-cs"/>
        </a:defRPr>
      </a:lvl2pPr>
      <a:lvl3pPr marL="742950">
        <a:defRPr>
          <a:latin typeface="+mn-lt"/>
          <a:ea typeface="+mn-ea"/>
          <a:cs typeface="+mn-cs"/>
        </a:defRPr>
      </a:lvl3pPr>
      <a:lvl4pPr marL="1114425">
        <a:defRPr>
          <a:latin typeface="+mn-lt"/>
          <a:ea typeface="+mn-ea"/>
          <a:cs typeface="+mn-cs"/>
        </a:defRPr>
      </a:lvl4pPr>
      <a:lvl5pPr marL="1485900">
        <a:defRPr>
          <a:latin typeface="+mn-lt"/>
          <a:ea typeface="+mn-ea"/>
          <a:cs typeface="+mn-cs"/>
        </a:defRPr>
      </a:lvl5pPr>
      <a:lvl6pPr marL="1857375">
        <a:defRPr>
          <a:latin typeface="+mn-lt"/>
          <a:ea typeface="+mn-ea"/>
          <a:cs typeface="+mn-cs"/>
        </a:defRPr>
      </a:lvl6pPr>
      <a:lvl7pPr marL="2228850">
        <a:defRPr>
          <a:latin typeface="+mn-lt"/>
          <a:ea typeface="+mn-ea"/>
          <a:cs typeface="+mn-cs"/>
        </a:defRPr>
      </a:lvl7pPr>
      <a:lvl8pPr marL="2600325">
        <a:defRPr>
          <a:latin typeface="+mn-lt"/>
          <a:ea typeface="+mn-ea"/>
          <a:cs typeface="+mn-cs"/>
        </a:defRPr>
      </a:lvl8pPr>
      <a:lvl9pPr marL="2971800">
        <a:defRPr>
          <a:latin typeface="+mn-lt"/>
          <a:ea typeface="+mn-ea"/>
          <a:cs typeface="+mn-cs"/>
        </a:defRPr>
      </a:lvl9pPr>
    </p:bodyStyle>
    <p:otherStyle>
      <a:lvl1pPr marL="0">
        <a:defRPr>
          <a:latin typeface="+mn-lt"/>
          <a:ea typeface="+mn-ea"/>
          <a:cs typeface="+mn-cs"/>
        </a:defRPr>
      </a:lvl1pPr>
      <a:lvl2pPr marL="371475">
        <a:defRPr>
          <a:latin typeface="+mn-lt"/>
          <a:ea typeface="+mn-ea"/>
          <a:cs typeface="+mn-cs"/>
        </a:defRPr>
      </a:lvl2pPr>
      <a:lvl3pPr marL="742950">
        <a:defRPr>
          <a:latin typeface="+mn-lt"/>
          <a:ea typeface="+mn-ea"/>
          <a:cs typeface="+mn-cs"/>
        </a:defRPr>
      </a:lvl3pPr>
      <a:lvl4pPr marL="1114425">
        <a:defRPr>
          <a:latin typeface="+mn-lt"/>
          <a:ea typeface="+mn-ea"/>
          <a:cs typeface="+mn-cs"/>
        </a:defRPr>
      </a:lvl4pPr>
      <a:lvl5pPr marL="1485900">
        <a:defRPr>
          <a:latin typeface="+mn-lt"/>
          <a:ea typeface="+mn-ea"/>
          <a:cs typeface="+mn-cs"/>
        </a:defRPr>
      </a:lvl5pPr>
      <a:lvl6pPr marL="1857375">
        <a:defRPr>
          <a:latin typeface="+mn-lt"/>
          <a:ea typeface="+mn-ea"/>
          <a:cs typeface="+mn-cs"/>
        </a:defRPr>
      </a:lvl6pPr>
      <a:lvl7pPr marL="2228850">
        <a:defRPr>
          <a:latin typeface="+mn-lt"/>
          <a:ea typeface="+mn-ea"/>
          <a:cs typeface="+mn-cs"/>
        </a:defRPr>
      </a:lvl7pPr>
      <a:lvl8pPr marL="2600325">
        <a:defRPr>
          <a:latin typeface="+mn-lt"/>
          <a:ea typeface="+mn-ea"/>
          <a:cs typeface="+mn-cs"/>
        </a:defRPr>
      </a:lvl8pPr>
      <a:lvl9pPr marL="29718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5.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7.sv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4.jpeg"/><Relationship Id="rId1" Type="http://schemas.openxmlformats.org/officeDocument/2006/relationships/slideLayout" Target="../slideLayouts/slideLayout5.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4.jpeg"/><Relationship Id="rId1" Type="http://schemas.openxmlformats.org/officeDocument/2006/relationships/slideLayout" Target="../slideLayouts/slideLayout5.xml"/><Relationship Id="rId5" Type="http://schemas.openxmlformats.org/officeDocument/2006/relationships/image" Target="../media/image27.jpeg"/><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5.png"/><Relationship Id="rId3" Type="http://schemas.microsoft.com/office/2007/relationships/hdphoto" Target="../media/hdphoto1.wdp"/><Relationship Id="rId7" Type="http://schemas.microsoft.com/office/2007/relationships/hdphoto" Target="../media/hdphoto3.wdp"/><Relationship Id="rId12" Type="http://schemas.microsoft.com/office/2007/relationships/hdphoto" Target="../media/hdphoto5.wdp"/><Relationship Id="rId17" Type="http://schemas.openxmlformats.org/officeDocument/2006/relationships/image" Target="../media/image37.jpeg"/><Relationship Id="rId2" Type="http://schemas.openxmlformats.org/officeDocument/2006/relationships/image" Target="../media/image29.png"/><Relationship Id="rId16" Type="http://schemas.microsoft.com/office/2007/relationships/hdphoto" Target="../media/hdphoto7.wdp"/><Relationship Id="rId1" Type="http://schemas.openxmlformats.org/officeDocument/2006/relationships/slideLayout" Target="../slideLayouts/slideLayout5.xml"/><Relationship Id="rId6" Type="http://schemas.openxmlformats.org/officeDocument/2006/relationships/image" Target="../media/image31.png"/><Relationship Id="rId11" Type="http://schemas.openxmlformats.org/officeDocument/2006/relationships/image" Target="../media/image34.png"/><Relationship Id="rId5" Type="http://schemas.microsoft.com/office/2007/relationships/hdphoto" Target="../media/hdphoto2.wdp"/><Relationship Id="rId15" Type="http://schemas.openxmlformats.org/officeDocument/2006/relationships/image" Target="../media/image36.png"/><Relationship Id="rId10" Type="http://schemas.microsoft.com/office/2007/relationships/hdphoto" Target="../media/hdphoto4.wdp"/><Relationship Id="rId4" Type="http://schemas.openxmlformats.org/officeDocument/2006/relationships/image" Target="../media/image30.png"/><Relationship Id="rId9" Type="http://schemas.openxmlformats.org/officeDocument/2006/relationships/image" Target="../media/image33.png"/><Relationship Id="rId14" Type="http://schemas.microsoft.com/office/2007/relationships/hdphoto" Target="../media/hdphoto6.wdp"/></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8" Type="http://schemas.microsoft.com/office/2007/relationships/hdphoto" Target="../media/hdphoto10.wdp"/><Relationship Id="rId3" Type="http://schemas.microsoft.com/office/2007/relationships/hdphoto" Target="../media/hdphoto8.wdp"/><Relationship Id="rId7" Type="http://schemas.openxmlformats.org/officeDocument/2006/relationships/image" Target="../media/image43.png"/><Relationship Id="rId2" Type="http://schemas.openxmlformats.org/officeDocument/2006/relationships/image" Target="../media/image40.png"/><Relationship Id="rId1" Type="http://schemas.openxmlformats.org/officeDocument/2006/relationships/slideLayout" Target="../slideLayouts/slideLayout5.xml"/><Relationship Id="rId6" Type="http://schemas.openxmlformats.org/officeDocument/2006/relationships/image" Target="../media/image42.gif"/><Relationship Id="rId5" Type="http://schemas.microsoft.com/office/2007/relationships/hdphoto" Target="../media/hdphoto9.wdp"/><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8" Type="http://schemas.microsoft.com/office/2007/relationships/hdphoto" Target="../media/hdphoto10.wdp"/><Relationship Id="rId3" Type="http://schemas.microsoft.com/office/2007/relationships/hdphoto" Target="../media/hdphoto8.wdp"/><Relationship Id="rId7" Type="http://schemas.openxmlformats.org/officeDocument/2006/relationships/image" Target="../media/image43.png"/><Relationship Id="rId2" Type="http://schemas.openxmlformats.org/officeDocument/2006/relationships/image" Target="../media/image40.png"/><Relationship Id="rId1" Type="http://schemas.openxmlformats.org/officeDocument/2006/relationships/slideLayout" Target="../slideLayouts/slideLayout5.xml"/><Relationship Id="rId6" Type="http://schemas.openxmlformats.org/officeDocument/2006/relationships/image" Target="../media/image42.gif"/><Relationship Id="rId5" Type="http://schemas.microsoft.com/office/2007/relationships/hdphoto" Target="../media/hdphoto9.wdp"/><Relationship Id="rId4" Type="http://schemas.openxmlformats.org/officeDocument/2006/relationships/image" Target="../media/image41.png"/><Relationship Id="rId9" Type="http://schemas.openxmlformats.org/officeDocument/2006/relationships/image" Target="../media/image44.jpeg"/></Relationships>
</file>

<file path=ppt/slides/_rels/slide31.xml.rels><?xml version="1.0" encoding="UTF-8" standalone="yes"?>
<Relationships xmlns="http://schemas.openxmlformats.org/package/2006/relationships"><Relationship Id="rId3" Type="http://schemas.openxmlformats.org/officeDocument/2006/relationships/hyperlink" Target="https://www.kasparov.com/deep-thinking-ai/" TargetMode="External"/><Relationship Id="rId2" Type="http://schemas.openxmlformats.org/officeDocument/2006/relationships/image" Target="../media/image10.png"/><Relationship Id="rId1" Type="http://schemas.openxmlformats.org/officeDocument/2006/relationships/slideLayout" Target="../slideLayouts/slideLayout5.xml"/><Relationship Id="rId5" Type="http://schemas.openxmlformats.org/officeDocument/2006/relationships/image" Target="../media/image9.jpeg"/><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http://www.theverge.com/2017/5/25/15689462/alphago-ke-jie-game-2-result-" TargetMode="External"/><Relationship Id="rId2" Type="http://schemas.openxmlformats.org/officeDocument/2006/relationships/image" Target="../media/image12.jpeg"/><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3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hyperlink" Target="https://stockfishchess.org/" TargetMode="External"/><Relationship Id="rId2" Type="http://schemas.openxmlformats.org/officeDocument/2006/relationships/hyperlink" Target="https://www.sesse.net/" TargetMode="External"/><Relationship Id="rId1" Type="http://schemas.openxmlformats.org/officeDocument/2006/relationships/slideLayout" Target="../slideLayouts/slideLayout5.xml"/><Relationship Id="rId5" Type="http://schemas.openxmlformats.org/officeDocument/2006/relationships/image" Target="../media/image50.png"/><Relationship Id="rId4" Type="http://schemas.openxmlformats.org/officeDocument/2006/relationships/hyperlink" Target="https://twitter.com/ollie/status/1063538994955337729"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kasparov.com/deep-thinking-ai/" TargetMode="External"/><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hyperlink" Target="http://www.theverge.com/2017/5/25/15689462/alphago-ke-jie-game-2-result-" TargetMode="External"/><Relationship Id="rId2" Type="http://schemas.openxmlformats.org/officeDocument/2006/relationships/image" Target="../media/image12.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xmlns="" id="{61CBB6AC-7ACD-3F4D-B65A-392010E38C82}"/>
              </a:ext>
            </a:extLst>
          </p:cNvPr>
          <p:cNvSpPr txBox="1">
            <a:spLocks noChangeArrowheads="1"/>
          </p:cNvSpPr>
          <p:nvPr/>
        </p:nvSpPr>
        <p:spPr>
          <a:xfrm>
            <a:off x="152401" y="1104901"/>
            <a:ext cx="9601200" cy="796304"/>
          </a:xfrm>
          <a:prstGeom prst="rect">
            <a:avLst/>
          </a:prstGeom>
        </p:spPr>
        <p:txBody>
          <a:bodyPr rIns="132080" anchor="ctr"/>
          <a:lstStyle>
            <a:lvl1pPr>
              <a:defRPr>
                <a:latin typeface="+mj-lt"/>
                <a:ea typeface="+mj-ea"/>
                <a:cs typeface="+mj-cs"/>
              </a:defRPr>
            </a:lvl1pPr>
          </a:lstStyle>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a:p>
            <a:pPr marL="10319">
              <a:spcBef>
                <a:spcPts val="81"/>
              </a:spcBef>
            </a:pPr>
            <a:r>
              <a:rPr lang="nl-NL" sz="3200" b="1" kern="0" dirty="0">
                <a:solidFill>
                  <a:schemeClr val="tx2"/>
                </a:solidFill>
                <a:latin typeface="Arial" panose="020B0604020202020204" pitchFamily="34" charset="0"/>
                <a:cs typeface="Arial" panose="020B0604020202020204" pitchFamily="34" charset="0"/>
              </a:rPr>
              <a:t>Schakende computers stimuleren AI-onderzoek</a:t>
            </a:r>
          </a:p>
        </p:txBody>
      </p:sp>
      <p:cxnSp>
        <p:nvCxnSpPr>
          <p:cNvPr id="4" name="Connecteur droit 8">
            <a:extLst>
              <a:ext uri="{FF2B5EF4-FFF2-40B4-BE49-F238E27FC236}">
                <a16:creationId xmlns:a16="http://schemas.microsoft.com/office/drawing/2014/main" xmlns="" id="{9A8A6A35-A990-EF47-9016-CF66911CF435}"/>
              </a:ext>
            </a:extLst>
          </p:cNvPr>
          <p:cNvCxnSpPr>
            <a:cxnSpLocks noChangeShapeType="1"/>
          </p:cNvCxnSpPr>
          <p:nvPr/>
        </p:nvCxnSpPr>
        <p:spPr bwMode="auto">
          <a:xfrm>
            <a:off x="0" y="1104900"/>
            <a:ext cx="9917113"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cxnSp>
      <p:sp>
        <p:nvSpPr>
          <p:cNvPr id="24" name="object 5">
            <a:extLst>
              <a:ext uri="{FF2B5EF4-FFF2-40B4-BE49-F238E27FC236}">
                <a16:creationId xmlns:a16="http://schemas.microsoft.com/office/drawing/2014/main" xmlns="" id="{BDA15CC0-EDC1-4BFF-AF8B-5E35BAF1A031}"/>
              </a:ext>
            </a:extLst>
          </p:cNvPr>
          <p:cNvSpPr txBox="1"/>
          <p:nvPr/>
        </p:nvSpPr>
        <p:spPr>
          <a:xfrm>
            <a:off x="762000" y="2286000"/>
            <a:ext cx="8534399" cy="3104095"/>
          </a:xfrm>
          <a:prstGeom prst="rect">
            <a:avLst/>
          </a:prstGeom>
        </p:spPr>
        <p:txBody>
          <a:bodyPr vert="horz" wrap="square" lIns="0" tIns="10835" rIns="0" bIns="0" rtlCol="0">
            <a:spAutoFit/>
          </a:bodyPr>
          <a:lstStyle/>
          <a:p>
            <a:pPr marL="10319" marR="71199" algn="ctr">
              <a:spcBef>
                <a:spcPts val="85"/>
              </a:spcBef>
            </a:pPr>
            <a:r>
              <a:rPr lang="nl-NL" sz="3200" spc="-4" dirty="0">
                <a:solidFill>
                  <a:srgbClr val="001F5F"/>
                </a:solidFill>
                <a:latin typeface="Georgia"/>
                <a:cs typeface="Georgia"/>
              </a:rPr>
              <a:t>ICCF </a:t>
            </a:r>
            <a:r>
              <a:rPr lang="nl-NL" sz="3200" spc="-4" dirty="0" err="1">
                <a:solidFill>
                  <a:srgbClr val="001F5F"/>
                </a:solidFill>
                <a:latin typeface="Georgia"/>
                <a:cs typeface="Georgia"/>
              </a:rPr>
              <a:t>Congress</a:t>
            </a:r>
            <a:r>
              <a:rPr lang="nl-NL" sz="3200" spc="-4" dirty="0">
                <a:solidFill>
                  <a:srgbClr val="001F5F"/>
                </a:solidFill>
                <a:latin typeface="Georgia"/>
                <a:cs typeface="Georgia"/>
              </a:rPr>
              <a:t> 2023</a:t>
            </a:r>
          </a:p>
          <a:p>
            <a:pPr marL="10319" marR="71199" algn="ctr">
              <a:spcBef>
                <a:spcPts val="85"/>
              </a:spcBef>
            </a:pPr>
            <a:r>
              <a:rPr lang="nl-NL" sz="3200" spc="-4" dirty="0">
                <a:solidFill>
                  <a:srgbClr val="001F5F"/>
                </a:solidFill>
                <a:latin typeface="Georgia"/>
                <a:cs typeface="Georgia"/>
              </a:rPr>
              <a:t>Amsterdam, August 21</a:t>
            </a:r>
          </a:p>
          <a:p>
            <a:pPr marL="10319" marR="71199" algn="ctr">
              <a:spcBef>
                <a:spcPts val="85"/>
              </a:spcBef>
            </a:pPr>
            <a:r>
              <a:rPr lang="nl-NL" sz="2200" spc="-4" dirty="0">
                <a:solidFill>
                  <a:srgbClr val="001F5F"/>
                </a:solidFill>
                <a:latin typeface="Georgia"/>
                <a:cs typeface="Georgia"/>
              </a:rPr>
              <a:t>  </a:t>
            </a:r>
            <a:r>
              <a:rPr lang="en-US" sz="2200" b="0" i="0" dirty="0">
                <a:solidFill>
                  <a:srgbClr val="212529"/>
                </a:solidFill>
                <a:effectLst/>
                <a:latin typeface="Calibri" panose="020F0502020204030204" pitchFamily="34" charset="0"/>
              </a:rPr>
              <a:t>Double Tree by Hilton </a:t>
            </a:r>
          </a:p>
          <a:p>
            <a:pPr marL="10319" marR="71199" algn="ctr">
              <a:spcBef>
                <a:spcPts val="85"/>
              </a:spcBef>
            </a:pPr>
            <a:r>
              <a:rPr lang="en-US" sz="2200" b="0" i="0" dirty="0">
                <a:solidFill>
                  <a:srgbClr val="212529"/>
                </a:solidFill>
                <a:effectLst/>
                <a:latin typeface="Calibri" panose="020F0502020204030204" pitchFamily="34" charset="0"/>
              </a:rPr>
              <a:t>Amsterdam </a:t>
            </a:r>
            <a:r>
              <a:rPr lang="en-US" sz="2200" b="0" i="0" dirty="0" err="1">
                <a:solidFill>
                  <a:srgbClr val="212529"/>
                </a:solidFill>
                <a:effectLst/>
                <a:latin typeface="Calibri" panose="020F0502020204030204" pitchFamily="34" charset="0"/>
              </a:rPr>
              <a:t>Centraal</a:t>
            </a:r>
            <a:r>
              <a:rPr lang="en-US" sz="2200" b="0" i="0" dirty="0">
                <a:solidFill>
                  <a:srgbClr val="212529"/>
                </a:solidFill>
                <a:effectLst/>
                <a:latin typeface="Calibri" panose="020F0502020204030204" pitchFamily="34" charset="0"/>
              </a:rPr>
              <a:t> Station</a:t>
            </a:r>
          </a:p>
          <a:p>
            <a:pPr marL="10319" marR="71199" algn="ctr">
              <a:spcBef>
                <a:spcPts val="85"/>
              </a:spcBef>
            </a:pPr>
            <a:r>
              <a:rPr lang="en-US" sz="2200" b="0" i="0" dirty="0" err="1">
                <a:solidFill>
                  <a:srgbClr val="212529"/>
                </a:solidFill>
                <a:effectLst/>
                <a:latin typeface="Calibri" panose="020F0502020204030204" pitchFamily="34" charset="0"/>
              </a:rPr>
              <a:t>Oosterdokstraat</a:t>
            </a:r>
            <a:r>
              <a:rPr lang="en-US" sz="2200" b="0" i="0" dirty="0">
                <a:solidFill>
                  <a:srgbClr val="212529"/>
                </a:solidFill>
                <a:effectLst/>
                <a:latin typeface="Calibri" panose="020F0502020204030204" pitchFamily="34" charset="0"/>
              </a:rPr>
              <a:t> 4</a:t>
            </a:r>
          </a:p>
          <a:p>
            <a:pPr marL="10319" marR="71199" algn="ctr">
              <a:spcBef>
                <a:spcPts val="85"/>
              </a:spcBef>
            </a:pPr>
            <a:r>
              <a:rPr lang="en-US" sz="2200" b="0" i="0" dirty="0">
                <a:solidFill>
                  <a:srgbClr val="212529"/>
                </a:solidFill>
                <a:effectLst/>
                <a:latin typeface="Calibri" panose="020F0502020204030204" pitchFamily="34" charset="0"/>
              </a:rPr>
              <a:t>Amsterdam, The Netherlands</a:t>
            </a:r>
          </a:p>
          <a:p>
            <a:pPr marL="10319" marR="71199" algn="ctr">
              <a:spcBef>
                <a:spcPts val="85"/>
              </a:spcBef>
            </a:pPr>
            <a:r>
              <a:rPr lang="en-US" sz="2200" dirty="0">
                <a:solidFill>
                  <a:srgbClr val="212529"/>
                </a:solidFill>
                <a:latin typeface="Calibri" panose="020F0502020204030204" pitchFamily="34" charset="0"/>
              </a:rPr>
              <a:t/>
            </a:r>
            <a:br>
              <a:rPr lang="en-US" sz="2200" dirty="0">
                <a:solidFill>
                  <a:srgbClr val="212529"/>
                </a:solidFill>
                <a:latin typeface="Calibri" panose="020F0502020204030204" pitchFamily="34" charset="0"/>
              </a:rPr>
            </a:br>
            <a:r>
              <a:rPr lang="en-US" sz="2200" dirty="0">
                <a:solidFill>
                  <a:srgbClr val="212529"/>
                </a:solidFill>
                <a:latin typeface="Calibri" panose="020F0502020204030204" pitchFamily="34" charset="0"/>
              </a:rPr>
              <a:t>Chess – Science - Communication</a:t>
            </a:r>
          </a:p>
        </p:txBody>
      </p:sp>
      <p:pic>
        <p:nvPicPr>
          <p:cNvPr id="7" name="Picture 6">
            <a:extLst>
              <a:ext uri="{FF2B5EF4-FFF2-40B4-BE49-F238E27FC236}">
                <a16:creationId xmlns:a16="http://schemas.microsoft.com/office/drawing/2014/main" xmlns="" id="{3DEE9725-9B56-0107-5C2B-34DB806E9A32}"/>
              </a:ext>
            </a:extLst>
          </p:cNvPr>
          <p:cNvPicPr>
            <a:picLocks noChangeAspect="1"/>
          </p:cNvPicPr>
          <p:nvPr/>
        </p:nvPicPr>
        <p:blipFill>
          <a:blip r:embed="rId2" cstate="print"/>
          <a:stretch>
            <a:fillRect/>
          </a:stretch>
        </p:blipFill>
        <p:spPr>
          <a:xfrm>
            <a:off x="11113" y="0"/>
            <a:ext cx="9906000" cy="2055524"/>
          </a:xfrm>
          <a:prstGeom prst="rect">
            <a:avLst/>
          </a:prstGeom>
        </p:spPr>
      </p:pic>
      <p:pic>
        <p:nvPicPr>
          <p:cNvPr id="9" name="Picture 8" descr="A black background with blue text&#10;&#10;Description automatically generated">
            <a:extLst>
              <a:ext uri="{FF2B5EF4-FFF2-40B4-BE49-F238E27FC236}">
                <a16:creationId xmlns:a16="http://schemas.microsoft.com/office/drawing/2014/main" xmlns="" id="{6375393A-DC11-BFDD-B46D-E4F9205E0EAF}"/>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2401" y="5448470"/>
            <a:ext cx="5574603" cy="1371429"/>
          </a:xfrm>
          <a:prstGeom prst="rect">
            <a:avLst/>
          </a:prstGeom>
        </p:spPr>
      </p:pic>
    </p:spTree>
    <p:extLst>
      <p:ext uri="{BB962C8B-B14F-4D97-AF65-F5344CB8AC3E}">
        <p14:creationId xmlns:p14="http://schemas.microsoft.com/office/powerpoint/2010/main" xmlns="" val="582923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xmlns="" id="{68FF5099-9875-904A-B04E-D7BDE75CE755}"/>
              </a:ext>
            </a:extLst>
          </p:cNvPr>
          <p:cNvSpPr txBox="1">
            <a:spLocks/>
          </p:cNvSpPr>
          <p:nvPr/>
        </p:nvSpPr>
        <p:spPr>
          <a:xfrm>
            <a:off x="4572000" y="5515172"/>
            <a:ext cx="5181601" cy="610583"/>
          </a:xfrm>
          <a:prstGeom prst="rect">
            <a:avLst/>
          </a:prstGeom>
        </p:spPr>
        <p:txBody>
          <a:bodyPr/>
          <a:lstStyle>
            <a:lvl1pPr>
              <a:defRPr>
                <a:latin typeface="+mj-lt"/>
                <a:ea typeface="+mj-ea"/>
                <a:cs typeface="+mj-cs"/>
              </a:defRPr>
            </a:lvl1pPr>
          </a:lstStyle>
          <a:p>
            <a:endParaRPr lang="en-GB" altLang="nl-NL" sz="1400" spc="-4" dirty="0">
              <a:solidFill>
                <a:srgbClr val="1E497D"/>
              </a:solidFill>
              <a:latin typeface="Georgia"/>
              <a:ea typeface="+mn-ea"/>
              <a:cs typeface="+mn-cs"/>
            </a:endParaRPr>
          </a:p>
        </p:txBody>
      </p:sp>
      <p:sp>
        <p:nvSpPr>
          <p:cNvPr id="31" name="Rectangle 5">
            <a:extLst>
              <a:ext uri="{FF2B5EF4-FFF2-40B4-BE49-F238E27FC236}">
                <a16:creationId xmlns:a16="http://schemas.microsoft.com/office/drawing/2014/main" xmlns="" id="{98169ACA-2F4A-7945-8A86-960CC6B90938}"/>
              </a:ext>
            </a:extLst>
          </p:cNvPr>
          <p:cNvSpPr txBox="1">
            <a:spLocks noChangeArrowheads="1"/>
          </p:cNvSpPr>
          <p:nvPr/>
        </p:nvSpPr>
        <p:spPr>
          <a:xfrm>
            <a:off x="152401" y="2202369"/>
            <a:ext cx="9601200" cy="1359733"/>
          </a:xfrm>
          <a:prstGeom prst="rect">
            <a:avLst/>
          </a:prstGeom>
        </p:spPr>
        <p:txBody>
          <a:bodyPr rIns="132080" anchor="ctr"/>
          <a:lstStyle>
            <a:lvl1pPr>
              <a:defRPr>
                <a:latin typeface="+mj-lt"/>
                <a:ea typeface="+mj-ea"/>
                <a:cs typeface="+mj-cs"/>
              </a:defRPr>
            </a:lvl1pPr>
          </a:lstStyle>
          <a:p>
            <a:pPr marL="10319">
              <a:spcBef>
                <a:spcPts val="81"/>
              </a:spcBef>
            </a:pPr>
            <a:endParaRPr lang="nl-NL" sz="2800" b="1" kern="0" dirty="0">
              <a:solidFill>
                <a:schemeClr val="tx2"/>
              </a:solidFill>
              <a:latin typeface="Arial" panose="020B0604020202020204" pitchFamily="34" charset="0"/>
              <a:cs typeface="Arial" panose="020B0604020202020204" pitchFamily="34" charset="0"/>
            </a:endParaRPr>
          </a:p>
          <a:p>
            <a:pPr marL="157361" indent="-147042">
              <a:lnSpc>
                <a:spcPct val="107000"/>
              </a:lnSpc>
              <a:spcBef>
                <a:spcPts val="81"/>
              </a:spcBef>
              <a:spcAft>
                <a:spcPts val="800"/>
              </a:spcAft>
              <a:buFont typeface="Arial"/>
              <a:buChar char="•"/>
              <a:tabLst>
                <a:tab pos="157877" algn="l"/>
              </a:tabLst>
            </a:pPr>
            <a:r>
              <a:rPr lang="nl-NL" sz="2925" dirty="0">
                <a:solidFill>
                  <a:srgbClr val="001157"/>
                </a:solidFill>
                <a:latin typeface="Georgia"/>
                <a:ea typeface="+mn-ea"/>
                <a:cs typeface="+mn-cs"/>
              </a:rPr>
              <a:t>30 November 2022    Chat GPT</a:t>
            </a:r>
            <a:endParaRPr lang="en-US" sz="2925" dirty="0">
              <a:solidFill>
                <a:srgbClr val="001157"/>
              </a:solidFill>
              <a:latin typeface="Georgia"/>
              <a:ea typeface="+mn-ea"/>
              <a:cs typeface="+mn-cs"/>
            </a:endParaRPr>
          </a:p>
          <a:p>
            <a:pPr>
              <a:lnSpc>
                <a:spcPct val="107000"/>
              </a:lnSpc>
              <a:spcAft>
                <a:spcPts val="800"/>
              </a:spcAft>
            </a:pPr>
            <a:r>
              <a:rPr lang="nl-NL" sz="2800" b="1" dirty="0">
                <a:solidFill>
                  <a:schemeClr val="tx2"/>
                </a:solidFill>
                <a:latin typeface="Arial" panose="020B0604020202020204" pitchFamily="34" charset="0"/>
                <a:cs typeface="Arial" panose="020B0604020202020204" pitchFamily="34" charset="0"/>
              </a:rPr>
              <a:t> </a:t>
            </a:r>
            <a:endParaRPr lang="en-US" sz="28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2800" b="1" kern="0"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9036EB4B-E0E3-D800-5213-08BCCED03113}"/>
              </a:ext>
            </a:extLst>
          </p:cNvPr>
          <p:cNvSpPr txBox="1"/>
          <p:nvPr/>
        </p:nvSpPr>
        <p:spPr>
          <a:xfrm>
            <a:off x="4010971" y="2752977"/>
            <a:ext cx="5583676" cy="3684535"/>
          </a:xfrm>
          <a:prstGeom prst="rect">
            <a:avLst/>
          </a:prstGeom>
          <a:noFill/>
        </p:spPr>
        <p:txBody>
          <a:bodyPr wrap="square">
            <a:spAutoFit/>
          </a:bodyPr>
          <a:lstStyle/>
          <a:p>
            <a:pPr marL="457200" indent="-457200">
              <a:lnSpc>
                <a:spcPct val="107000"/>
              </a:lnSpc>
              <a:spcAft>
                <a:spcPts val="800"/>
              </a:spcAft>
              <a:buFontTx/>
              <a:buChar char="-"/>
            </a:pPr>
            <a:r>
              <a:rPr lang="nl-NL" sz="2400" b="1" dirty="0">
                <a:solidFill>
                  <a:schemeClr val="tx2"/>
                </a:solidFill>
                <a:latin typeface="Arial" panose="020B0604020202020204" pitchFamily="34" charset="0"/>
                <a:cs typeface="Arial" panose="020B0604020202020204" pitchFamily="34" charset="0"/>
              </a:rPr>
              <a:t>Open AI </a:t>
            </a:r>
            <a:r>
              <a:rPr lang="nl-NL" sz="2400" b="1" dirty="0" err="1">
                <a:solidFill>
                  <a:schemeClr val="tx2"/>
                </a:solidFill>
                <a:latin typeface="Arial" panose="020B0604020202020204" pitchFamily="34" charset="0"/>
                <a:cs typeface="Arial" panose="020B0604020202020204" pitchFamily="34" charset="0"/>
              </a:rPr>
              <a:t>launches</a:t>
            </a:r>
            <a:r>
              <a:rPr lang="nl-NL" sz="2400" b="1" dirty="0">
                <a:solidFill>
                  <a:schemeClr val="tx2"/>
                </a:solidFill>
                <a:latin typeface="Arial" panose="020B0604020202020204" pitchFamily="34" charset="0"/>
                <a:cs typeface="Arial" panose="020B0604020202020204" pitchFamily="34" charset="0"/>
              </a:rPr>
              <a:t> Chat GPT</a:t>
            </a:r>
          </a:p>
          <a:p>
            <a:pPr marL="457200" indent="-457200">
              <a:lnSpc>
                <a:spcPct val="107000"/>
              </a:lnSpc>
              <a:spcAft>
                <a:spcPts val="800"/>
              </a:spcAft>
              <a:buFontTx/>
              <a:buChar char="-"/>
            </a:pPr>
            <a:r>
              <a:rPr lang="nl-NL" sz="2400" b="1" dirty="0">
                <a:solidFill>
                  <a:schemeClr val="tx2"/>
                </a:solidFill>
                <a:latin typeface="Arial" panose="020B0604020202020204" pitchFamily="34" charset="0"/>
                <a:cs typeface="Arial" panose="020B0604020202020204" pitchFamily="34" charset="0"/>
              </a:rPr>
              <a:t>GPT means: </a:t>
            </a:r>
            <a:r>
              <a:rPr lang="nl-NL" sz="2400" b="1" dirty="0" err="1">
                <a:solidFill>
                  <a:schemeClr val="tx2"/>
                </a:solidFill>
                <a:latin typeface="Arial" panose="020B0604020202020204" pitchFamily="34" charset="0"/>
                <a:cs typeface="Arial" panose="020B0604020202020204" pitchFamily="34" charset="0"/>
              </a:rPr>
              <a:t>Generative</a:t>
            </a:r>
            <a:r>
              <a:rPr lang="nl-NL" sz="2400" b="1" dirty="0">
                <a:solidFill>
                  <a:schemeClr val="tx2"/>
                </a:solidFill>
                <a:latin typeface="Arial" panose="020B0604020202020204" pitchFamily="34" charset="0"/>
                <a:cs typeface="Arial" panose="020B0604020202020204" pitchFamily="34" charset="0"/>
              </a:rPr>
              <a:t> </a:t>
            </a:r>
          </a:p>
          <a:p>
            <a:pPr lvl="1">
              <a:lnSpc>
                <a:spcPct val="107000"/>
              </a:lnSpc>
              <a:spcAft>
                <a:spcPts val="800"/>
              </a:spcAft>
            </a:pPr>
            <a:r>
              <a:rPr lang="nl-NL" sz="2400" b="1" dirty="0">
                <a:solidFill>
                  <a:schemeClr val="tx2"/>
                </a:solidFill>
                <a:latin typeface="Arial" panose="020B0604020202020204" pitchFamily="34" charset="0"/>
                <a:cs typeface="Arial" panose="020B0604020202020204" pitchFamily="34" charset="0"/>
              </a:rPr>
              <a:t>Pre-</a:t>
            </a:r>
            <a:r>
              <a:rPr lang="nl-NL" sz="2400" b="1" dirty="0" err="1">
                <a:solidFill>
                  <a:schemeClr val="tx2"/>
                </a:solidFill>
                <a:latin typeface="Arial" panose="020B0604020202020204" pitchFamily="34" charset="0"/>
                <a:cs typeface="Arial" panose="020B0604020202020204" pitchFamily="34" charset="0"/>
              </a:rPr>
              <a:t>trained</a:t>
            </a:r>
            <a:r>
              <a:rPr lang="nl-NL" sz="2400" b="1" dirty="0">
                <a:solidFill>
                  <a:schemeClr val="tx2"/>
                </a:solidFill>
                <a:latin typeface="Arial" panose="020B0604020202020204" pitchFamily="34" charset="0"/>
                <a:cs typeface="Arial" panose="020B0604020202020204" pitchFamily="34" charset="0"/>
              </a:rPr>
              <a:t> </a:t>
            </a:r>
            <a:r>
              <a:rPr lang="nl-NL" sz="2400" b="1" dirty="0" err="1">
                <a:solidFill>
                  <a:schemeClr val="tx2"/>
                </a:solidFill>
                <a:latin typeface="Arial" panose="020B0604020202020204" pitchFamily="34" charset="0"/>
                <a:cs typeface="Arial" panose="020B0604020202020204" pitchFamily="34" charset="0"/>
              </a:rPr>
              <a:t>Transformation</a:t>
            </a:r>
            <a:endParaRPr lang="nl-NL" sz="2400" b="1" dirty="0">
              <a:solidFill>
                <a:schemeClr val="tx2"/>
              </a:solidFill>
              <a:latin typeface="Arial" panose="020B0604020202020204" pitchFamily="34" charset="0"/>
              <a:cs typeface="Arial" panose="020B0604020202020204" pitchFamily="34" charset="0"/>
            </a:endParaRPr>
          </a:p>
          <a:p>
            <a:pPr marL="457200" indent="-457200">
              <a:lnSpc>
                <a:spcPct val="107000"/>
              </a:lnSpc>
              <a:spcAft>
                <a:spcPts val="800"/>
              </a:spcAft>
              <a:buFontTx/>
              <a:buChar char="-"/>
            </a:pPr>
            <a:r>
              <a:rPr lang="nl-NL" sz="2400" b="1" dirty="0">
                <a:solidFill>
                  <a:schemeClr val="tx2"/>
                </a:solidFill>
                <a:latin typeface="Arial" panose="020B0604020202020204" pitchFamily="34" charset="0"/>
                <a:cs typeface="Arial" panose="020B0604020202020204" pitchFamily="34" charset="0"/>
              </a:rPr>
              <a:t>It is </a:t>
            </a:r>
            <a:r>
              <a:rPr lang="nl-NL" sz="2400" b="1" dirty="0" err="1">
                <a:solidFill>
                  <a:schemeClr val="tx2"/>
                </a:solidFill>
                <a:latin typeface="Arial" panose="020B0604020202020204" pitchFamily="34" charset="0"/>
                <a:cs typeface="Arial" panose="020B0604020202020204" pitchFamily="34" charset="0"/>
              </a:rPr>
              <a:t>the</a:t>
            </a:r>
            <a:r>
              <a:rPr lang="nl-NL" sz="2400" b="1" dirty="0">
                <a:solidFill>
                  <a:schemeClr val="tx2"/>
                </a:solidFill>
                <a:latin typeface="Arial" panose="020B0604020202020204" pitchFamily="34" charset="0"/>
                <a:cs typeface="Arial" panose="020B0604020202020204" pitchFamily="34" charset="0"/>
              </a:rPr>
              <a:t> perfect Handyman:</a:t>
            </a:r>
          </a:p>
          <a:p>
            <a:pPr marL="914400" lvl="1" indent="-457200">
              <a:lnSpc>
                <a:spcPct val="107000"/>
              </a:lnSpc>
              <a:spcAft>
                <a:spcPts val="800"/>
              </a:spcAft>
              <a:buFontTx/>
              <a:buChar char="-"/>
            </a:pPr>
            <a:r>
              <a:rPr lang="nl-NL" sz="2000" b="1" dirty="0">
                <a:solidFill>
                  <a:schemeClr val="tx2"/>
                </a:solidFill>
                <a:latin typeface="Arial" panose="020B0604020202020204" pitchFamily="34" charset="0"/>
                <a:cs typeface="Arial" panose="020B0604020202020204" pitchFamily="34" charset="0"/>
              </a:rPr>
              <a:t>Games</a:t>
            </a:r>
          </a:p>
          <a:p>
            <a:pPr marL="914400" lvl="1" indent="-457200">
              <a:lnSpc>
                <a:spcPct val="107000"/>
              </a:lnSpc>
              <a:spcAft>
                <a:spcPts val="800"/>
              </a:spcAft>
              <a:buFontTx/>
              <a:buChar char="-"/>
            </a:pPr>
            <a:r>
              <a:rPr lang="nl-NL" sz="2000" b="1" dirty="0">
                <a:solidFill>
                  <a:schemeClr val="tx2"/>
                </a:solidFill>
                <a:latin typeface="Arial" panose="020B0604020202020204" pitchFamily="34" charset="0"/>
                <a:cs typeface="Arial" panose="020B0604020202020204" pitchFamily="34" charset="0"/>
              </a:rPr>
              <a:t>Industrial </a:t>
            </a:r>
            <a:r>
              <a:rPr lang="nl-NL" sz="2000" b="1" dirty="0" err="1">
                <a:solidFill>
                  <a:schemeClr val="tx2"/>
                </a:solidFill>
                <a:latin typeface="Arial" panose="020B0604020202020204" pitchFamily="34" charset="0"/>
                <a:cs typeface="Arial" panose="020B0604020202020204" pitchFamily="34" charset="0"/>
              </a:rPr>
              <a:t>revolutions</a:t>
            </a:r>
            <a:endParaRPr lang="nl-NL" sz="2000" b="1" dirty="0">
              <a:solidFill>
                <a:schemeClr val="tx2"/>
              </a:solidFill>
              <a:latin typeface="Arial" panose="020B0604020202020204" pitchFamily="34" charset="0"/>
              <a:cs typeface="Arial" panose="020B0604020202020204" pitchFamily="34" charset="0"/>
            </a:endParaRPr>
          </a:p>
          <a:p>
            <a:pPr marL="914400" lvl="1" indent="-457200">
              <a:lnSpc>
                <a:spcPct val="107000"/>
              </a:lnSpc>
              <a:spcAft>
                <a:spcPts val="800"/>
              </a:spcAft>
              <a:buFontTx/>
              <a:buChar char="-"/>
            </a:pPr>
            <a:r>
              <a:rPr lang="nl-NL" sz="2000" b="1" dirty="0">
                <a:solidFill>
                  <a:schemeClr val="tx2"/>
                </a:solidFill>
                <a:latin typeface="Arial" panose="020B0604020202020204" pitchFamily="34" charset="0"/>
                <a:cs typeface="Arial" panose="020B0604020202020204" pitchFamily="34" charset="0"/>
              </a:rPr>
              <a:t>Art (</a:t>
            </a:r>
            <a:r>
              <a:rPr lang="nl-NL" sz="2000" b="1" dirty="0" err="1">
                <a:solidFill>
                  <a:schemeClr val="tx2"/>
                </a:solidFill>
                <a:latin typeface="Arial" panose="020B0604020202020204" pitchFamily="34" charset="0"/>
                <a:cs typeface="Arial" panose="020B0604020202020204" pitchFamily="34" charset="0"/>
              </a:rPr>
              <a:t>compositions</a:t>
            </a:r>
            <a:r>
              <a:rPr lang="nl-NL" sz="2000" b="1" dirty="0">
                <a:solidFill>
                  <a:schemeClr val="tx2"/>
                </a:solidFill>
                <a:latin typeface="Arial" panose="020B0604020202020204" pitchFamily="34" charset="0"/>
                <a:cs typeface="Arial" panose="020B0604020202020204" pitchFamily="34" charset="0"/>
              </a:rPr>
              <a:t>, </a:t>
            </a:r>
            <a:r>
              <a:rPr lang="nl-NL" sz="2000" b="1" dirty="0" err="1">
                <a:solidFill>
                  <a:schemeClr val="tx2"/>
                </a:solidFill>
                <a:latin typeface="Arial" panose="020B0604020202020204" pitchFamily="34" charset="0"/>
                <a:cs typeface="Arial" panose="020B0604020202020204" pitchFamily="34" charset="0"/>
              </a:rPr>
              <a:t>paintings</a:t>
            </a:r>
            <a:r>
              <a:rPr lang="nl-NL" sz="2000" b="1" dirty="0">
                <a:solidFill>
                  <a:schemeClr val="tx2"/>
                </a:solidFill>
                <a:latin typeface="Arial" panose="020B0604020202020204" pitchFamily="34" charset="0"/>
                <a:cs typeface="Arial" panose="020B0604020202020204" pitchFamily="34" charset="0"/>
              </a:rPr>
              <a:t>, </a:t>
            </a:r>
            <a:r>
              <a:rPr lang="nl-NL" sz="2000" b="1" dirty="0" err="1">
                <a:solidFill>
                  <a:schemeClr val="tx2"/>
                </a:solidFill>
                <a:latin typeface="Arial" panose="020B0604020202020204" pitchFamily="34" charset="0"/>
                <a:cs typeface="Arial" panose="020B0604020202020204" pitchFamily="34" charset="0"/>
              </a:rPr>
              <a:t>music</a:t>
            </a:r>
            <a:r>
              <a:rPr lang="nl-NL" sz="2000" b="1" dirty="0">
                <a:solidFill>
                  <a:schemeClr val="tx2"/>
                </a:solidFill>
                <a:latin typeface="Arial" panose="020B0604020202020204" pitchFamily="34" charset="0"/>
                <a:cs typeface="Arial" panose="020B0604020202020204" pitchFamily="34" charset="0"/>
              </a:rPr>
              <a:t>)</a:t>
            </a:r>
          </a:p>
          <a:p>
            <a:pPr marL="914400" lvl="1" indent="-457200">
              <a:lnSpc>
                <a:spcPct val="107000"/>
              </a:lnSpc>
              <a:spcAft>
                <a:spcPts val="800"/>
              </a:spcAft>
              <a:buFontTx/>
              <a:buChar char="-"/>
            </a:pPr>
            <a:r>
              <a:rPr lang="nl-NL" sz="2000" b="1" dirty="0" err="1">
                <a:solidFill>
                  <a:schemeClr val="tx2"/>
                </a:solidFill>
                <a:latin typeface="Arial" panose="020B0604020202020204" pitchFamily="34" charset="0"/>
                <a:cs typeface="Arial" panose="020B0604020202020204" pitchFamily="34" charset="0"/>
              </a:rPr>
              <a:t>And</a:t>
            </a:r>
            <a:r>
              <a:rPr lang="nl-NL" sz="2000" b="1" dirty="0">
                <a:solidFill>
                  <a:schemeClr val="tx2"/>
                </a:solidFill>
                <a:latin typeface="Arial" panose="020B0604020202020204" pitchFamily="34" charset="0"/>
                <a:cs typeface="Arial" panose="020B0604020202020204" pitchFamily="34" charset="0"/>
              </a:rPr>
              <a:t> ... </a:t>
            </a:r>
            <a:r>
              <a:rPr lang="nl-NL" sz="2000" b="1" dirty="0" err="1">
                <a:solidFill>
                  <a:schemeClr val="tx2"/>
                </a:solidFill>
                <a:latin typeface="Arial" panose="020B0604020202020204" pitchFamily="34" charset="0"/>
                <a:cs typeface="Arial" panose="020B0604020202020204" pitchFamily="34" charset="0"/>
              </a:rPr>
              <a:t>the</a:t>
            </a:r>
            <a:r>
              <a:rPr lang="nl-NL" sz="2000" b="1" dirty="0">
                <a:solidFill>
                  <a:schemeClr val="tx2"/>
                </a:solidFill>
                <a:latin typeface="Arial" panose="020B0604020202020204" pitchFamily="34" charset="0"/>
                <a:cs typeface="Arial" panose="020B0604020202020204" pitchFamily="34" charset="0"/>
              </a:rPr>
              <a:t> art of </a:t>
            </a:r>
            <a:r>
              <a:rPr lang="nl-NL" sz="2000" b="1" dirty="0" err="1">
                <a:solidFill>
                  <a:schemeClr val="tx2"/>
                </a:solidFill>
                <a:latin typeface="Arial" panose="020B0604020202020204" pitchFamily="34" charset="0"/>
                <a:cs typeface="Arial" panose="020B0604020202020204" pitchFamily="34" charset="0"/>
              </a:rPr>
              <a:t>programming</a:t>
            </a:r>
            <a:endParaRPr lang="en-US" sz="2000" b="1" dirty="0">
              <a:solidFill>
                <a:schemeClr val="tx2"/>
              </a:solidFill>
              <a:latin typeface="Arial" panose="020B0604020202020204" pitchFamily="34" charset="0"/>
              <a:cs typeface="Arial" panose="020B0604020202020204" pitchFamily="34" charset="0"/>
            </a:endParaRPr>
          </a:p>
        </p:txBody>
      </p:sp>
      <p:pic>
        <p:nvPicPr>
          <p:cNvPr id="1028" name="Picture 4">
            <a:extLst>
              <a:ext uri="{FF2B5EF4-FFF2-40B4-BE49-F238E27FC236}">
                <a16:creationId xmlns:a16="http://schemas.microsoft.com/office/drawing/2014/main" xmlns="" id="{8E56C7AE-0679-399A-1B33-9D6483AFAD35}"/>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 y="2983246"/>
            <a:ext cx="2597285" cy="259728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a16="http://schemas.microsoft.com/office/drawing/2014/main" xmlns="" id="{235D116E-ABBA-DD6D-7EED-558978E75DF5}"/>
              </a:ext>
            </a:extLst>
          </p:cNvPr>
          <p:cNvSpPr txBox="1">
            <a:spLocks noChangeArrowheads="1"/>
          </p:cNvSpPr>
          <p:nvPr/>
        </p:nvSpPr>
        <p:spPr>
          <a:xfrm>
            <a:off x="266701" y="0"/>
            <a:ext cx="9601200" cy="796304"/>
          </a:xfrm>
          <a:prstGeom prst="rect">
            <a:avLst/>
          </a:prstGeom>
        </p:spPr>
        <p:txBody>
          <a:bodyPr rIns="132080" anchor="ctr"/>
          <a:lstStyle>
            <a:lvl1pPr>
              <a:defRPr>
                <a:latin typeface="+mj-lt"/>
                <a:ea typeface="+mj-ea"/>
                <a:cs typeface="+mj-cs"/>
              </a:defRPr>
            </a:lvl1pPr>
          </a:lstStyle>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a:p>
            <a:pPr marL="10319" algn="ctr">
              <a:spcBef>
                <a:spcPts val="81"/>
              </a:spcBef>
            </a:pPr>
            <a:r>
              <a:rPr lang="en-US" sz="3200" b="1" dirty="0">
                <a:solidFill>
                  <a:schemeClr val="tx2"/>
                </a:solidFill>
                <a:latin typeface="Arial" panose="020B0604020202020204" pitchFamily="34" charset="0"/>
                <a:cs typeface="Arial" panose="020B0604020202020204" pitchFamily="34" charset="0"/>
              </a:rPr>
              <a:t>From Mythology to Science Fiction</a:t>
            </a:r>
            <a:endParaRPr lang="nl-NL" sz="3200" b="1" kern="0" dirty="0">
              <a:solidFill>
                <a:schemeClr val="tx2"/>
              </a:solidFill>
              <a:latin typeface="Arial" panose="020B0604020202020204" pitchFamily="34" charset="0"/>
              <a:cs typeface="Arial" panose="020B0604020202020204" pitchFamily="34" charset="0"/>
            </a:endParaRPr>
          </a:p>
        </p:txBody>
      </p:sp>
      <p:sp>
        <p:nvSpPr>
          <p:cNvPr id="7" name="Rectangle 5">
            <a:extLst>
              <a:ext uri="{FF2B5EF4-FFF2-40B4-BE49-F238E27FC236}">
                <a16:creationId xmlns:a16="http://schemas.microsoft.com/office/drawing/2014/main" xmlns="" id="{C4C11B16-497C-853A-DA9A-51F8418944D4}"/>
              </a:ext>
            </a:extLst>
          </p:cNvPr>
          <p:cNvSpPr txBox="1">
            <a:spLocks noChangeArrowheads="1"/>
          </p:cNvSpPr>
          <p:nvPr/>
        </p:nvSpPr>
        <p:spPr>
          <a:xfrm>
            <a:off x="152401" y="1104900"/>
            <a:ext cx="9601200" cy="1359733"/>
          </a:xfrm>
          <a:prstGeom prst="rect">
            <a:avLst/>
          </a:prstGeom>
        </p:spPr>
        <p:txBody>
          <a:bodyPr rIns="132080" anchor="ctr"/>
          <a:lstStyle>
            <a:lvl1pPr>
              <a:defRPr>
                <a:latin typeface="+mj-lt"/>
                <a:ea typeface="+mj-ea"/>
                <a:cs typeface="+mj-cs"/>
              </a:defRPr>
            </a:lvl1pPr>
          </a:lstStyle>
          <a:p>
            <a:pPr marL="10319">
              <a:spcBef>
                <a:spcPts val="81"/>
              </a:spcBef>
            </a:pPr>
            <a:r>
              <a:rPr lang="nl-NL" sz="2800" b="1" kern="0" dirty="0">
                <a:solidFill>
                  <a:schemeClr val="tx2"/>
                </a:solidFill>
                <a:latin typeface="Arial" panose="020B0604020202020204" pitchFamily="34" charset="0"/>
                <a:cs typeface="Arial" panose="020B0604020202020204" pitchFamily="34" charset="0"/>
              </a:rPr>
              <a:t>How </a:t>
            </a:r>
            <a:r>
              <a:rPr lang="nl-NL" sz="2800" b="1" kern="0" dirty="0" err="1">
                <a:solidFill>
                  <a:schemeClr val="tx2"/>
                </a:solidFill>
                <a:latin typeface="Arial" panose="020B0604020202020204" pitchFamily="34" charset="0"/>
                <a:cs typeface="Arial" panose="020B0604020202020204" pitchFamily="34" charset="0"/>
              </a:rPr>
              <a:t>the</a:t>
            </a:r>
            <a:r>
              <a:rPr lang="nl-NL" sz="2800" b="1" kern="0" dirty="0">
                <a:solidFill>
                  <a:schemeClr val="tx2"/>
                </a:solidFill>
                <a:latin typeface="Arial" panose="020B0604020202020204" pitchFamily="34" charset="0"/>
                <a:cs typeface="Arial" panose="020B0604020202020204" pitchFamily="34" charset="0"/>
              </a:rPr>
              <a:t> </a:t>
            </a:r>
            <a:r>
              <a:rPr lang="nl-NL" sz="2800" b="1" kern="0" dirty="0" err="1">
                <a:solidFill>
                  <a:schemeClr val="tx2"/>
                </a:solidFill>
                <a:latin typeface="Arial" panose="020B0604020202020204" pitchFamily="34" charset="0"/>
                <a:cs typeface="Arial" panose="020B0604020202020204" pitchFamily="34" charset="0"/>
              </a:rPr>
              <a:t>world</a:t>
            </a:r>
            <a:r>
              <a:rPr lang="nl-NL" sz="2800" b="1" kern="0" dirty="0">
                <a:solidFill>
                  <a:schemeClr val="tx2"/>
                </a:solidFill>
                <a:latin typeface="Arial" panose="020B0604020202020204" pitchFamily="34" charset="0"/>
                <a:cs typeface="Arial" panose="020B0604020202020204" pitchFamily="34" charset="0"/>
              </a:rPr>
              <a:t> </a:t>
            </a:r>
            <a:r>
              <a:rPr lang="nl-NL" sz="2800" b="1" kern="0" dirty="0" err="1">
                <a:solidFill>
                  <a:schemeClr val="tx2"/>
                </a:solidFill>
                <a:latin typeface="Arial" panose="020B0604020202020204" pitchFamily="34" charset="0"/>
                <a:cs typeface="Arial" panose="020B0604020202020204" pitchFamily="34" charset="0"/>
              </a:rPr>
              <a:t>accepted</a:t>
            </a:r>
            <a:r>
              <a:rPr lang="nl-NL" sz="2800" b="1" kern="0" dirty="0">
                <a:solidFill>
                  <a:schemeClr val="tx2"/>
                </a:solidFill>
                <a:latin typeface="Arial" panose="020B0604020202020204" pitchFamily="34" charset="0"/>
                <a:cs typeface="Arial" panose="020B0604020202020204" pitchFamily="34" charset="0"/>
              </a:rPr>
              <a:t> </a:t>
            </a:r>
            <a:r>
              <a:rPr lang="nl-NL" sz="2800" b="1" kern="0" dirty="0" err="1">
                <a:solidFill>
                  <a:schemeClr val="tx2"/>
                </a:solidFill>
                <a:latin typeface="Arial" panose="020B0604020202020204" pitchFamily="34" charset="0"/>
                <a:cs typeface="Arial" panose="020B0604020202020204" pitchFamily="34" charset="0"/>
              </a:rPr>
              <a:t>the</a:t>
            </a:r>
            <a:r>
              <a:rPr lang="nl-NL" sz="2800" b="1" kern="0" dirty="0">
                <a:solidFill>
                  <a:schemeClr val="tx2"/>
                </a:solidFill>
                <a:latin typeface="Arial" panose="020B0604020202020204" pitchFamily="34" charset="0"/>
                <a:cs typeface="Arial" panose="020B0604020202020204" pitchFamily="34" charset="0"/>
              </a:rPr>
              <a:t> changes </a:t>
            </a:r>
            <a:r>
              <a:rPr lang="nl-NL" sz="2800" b="1" kern="0" dirty="0" err="1">
                <a:solidFill>
                  <a:schemeClr val="tx2"/>
                </a:solidFill>
                <a:latin typeface="Arial" panose="020B0604020202020204" pitchFamily="34" charset="0"/>
                <a:cs typeface="Arial" panose="020B0604020202020204" pitchFamily="34" charset="0"/>
              </a:rPr>
              <a:t>by</a:t>
            </a:r>
            <a:r>
              <a:rPr lang="nl-NL" sz="2800" b="1" kern="0" dirty="0">
                <a:solidFill>
                  <a:schemeClr val="tx2"/>
                </a:solidFill>
                <a:latin typeface="Arial" panose="020B0604020202020204" pitchFamily="34" charset="0"/>
                <a:cs typeface="Arial" panose="020B0604020202020204" pitchFamily="34" charset="0"/>
              </a:rPr>
              <a:t> AI?</a:t>
            </a:r>
          </a:p>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127198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4" name="Rectangle 5">
            <a:extLst>
              <a:ext uri="{FF2B5EF4-FFF2-40B4-BE49-F238E27FC236}">
                <a16:creationId xmlns:a16="http://schemas.microsoft.com/office/drawing/2014/main" xmlns="" id="{E60428F9-260C-EA47-9871-9B47DDA017D2}"/>
              </a:ext>
            </a:extLst>
          </p:cNvPr>
          <p:cNvSpPr txBox="1">
            <a:spLocks noChangeArrowheads="1"/>
          </p:cNvSpPr>
          <p:nvPr/>
        </p:nvSpPr>
        <p:spPr>
          <a:xfrm>
            <a:off x="128622" y="1469291"/>
            <a:ext cx="9953556" cy="3455833"/>
          </a:xfrm>
          <a:prstGeom prst="rect">
            <a:avLst/>
          </a:prstGeom>
        </p:spPr>
        <p:txBody>
          <a:bodyPr rIns="132080" anchor="ctr"/>
          <a:lstStyle>
            <a:lvl1pPr>
              <a:defRPr>
                <a:latin typeface="+mj-lt"/>
                <a:ea typeface="+mj-ea"/>
                <a:cs typeface="+mj-cs"/>
              </a:defRPr>
            </a:lvl1pPr>
          </a:lstStyle>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r>
              <a:rPr lang="nl-NL" sz="2800" b="1" dirty="0" err="1">
                <a:solidFill>
                  <a:schemeClr val="tx2"/>
                </a:solidFill>
                <a:latin typeface="Arial" panose="020B0604020202020204" pitchFamily="34" charset="0"/>
                <a:cs typeface="Arial" panose="020B0604020202020204" pitchFamily="34" charset="0"/>
              </a:rPr>
              <a:t>From</a:t>
            </a:r>
            <a:r>
              <a:rPr lang="nl-NL" sz="2800" b="1" dirty="0">
                <a:solidFill>
                  <a:schemeClr val="tx2"/>
                </a:solidFill>
                <a:latin typeface="Arial" panose="020B0604020202020204" pitchFamily="34" charset="0"/>
                <a:cs typeface="Arial" panose="020B0604020202020204" pitchFamily="34" charset="0"/>
              </a:rPr>
              <a:t> </a:t>
            </a:r>
            <a:r>
              <a:rPr lang="nl-NL" sz="2800" b="1" dirty="0" err="1">
                <a:solidFill>
                  <a:schemeClr val="tx2"/>
                </a:solidFill>
                <a:latin typeface="Arial" panose="020B0604020202020204" pitchFamily="34" charset="0"/>
                <a:cs typeface="Arial" panose="020B0604020202020204" pitchFamily="34" charset="0"/>
              </a:rPr>
              <a:t>idea</a:t>
            </a:r>
            <a:r>
              <a:rPr lang="nl-NL" sz="2800" b="1" dirty="0">
                <a:solidFill>
                  <a:schemeClr val="tx2"/>
                </a:solidFill>
                <a:latin typeface="Arial" panose="020B0604020202020204" pitchFamily="34" charset="0"/>
                <a:cs typeface="Arial" panose="020B0604020202020204" pitchFamily="34" charset="0"/>
              </a:rPr>
              <a:t> (1769) </a:t>
            </a:r>
            <a:r>
              <a:rPr lang="nl-NL" sz="2800" b="1" dirty="0" err="1">
                <a:solidFill>
                  <a:schemeClr val="tx2"/>
                </a:solidFill>
                <a:latin typeface="Arial" panose="020B0604020202020204" pitchFamily="34" charset="0"/>
                <a:cs typeface="Arial" panose="020B0604020202020204" pitchFamily="34" charset="0"/>
              </a:rPr>
              <a:t>to</a:t>
            </a:r>
            <a:r>
              <a:rPr lang="nl-NL" sz="2800" b="1" dirty="0">
                <a:solidFill>
                  <a:schemeClr val="tx2"/>
                </a:solidFill>
                <a:latin typeface="Arial" panose="020B0604020202020204" pitchFamily="34" charset="0"/>
                <a:cs typeface="Arial" panose="020B0604020202020204" pitchFamily="34" charset="0"/>
              </a:rPr>
              <a:t> </a:t>
            </a:r>
            <a:r>
              <a:rPr lang="nl-NL" sz="2800" b="1" dirty="0" err="1">
                <a:solidFill>
                  <a:schemeClr val="tx2"/>
                </a:solidFill>
                <a:latin typeface="Arial" panose="020B0604020202020204" pitchFamily="34" charset="0"/>
                <a:cs typeface="Arial" panose="020B0604020202020204" pitchFamily="34" charset="0"/>
              </a:rPr>
              <a:t>reality</a:t>
            </a:r>
            <a:r>
              <a:rPr lang="nl-NL" sz="2800" b="1" dirty="0">
                <a:solidFill>
                  <a:schemeClr val="tx2"/>
                </a:solidFill>
                <a:latin typeface="Arial" panose="020B0604020202020204" pitchFamily="34" charset="0"/>
                <a:cs typeface="Arial" panose="020B0604020202020204" pitchFamily="34" charset="0"/>
              </a:rPr>
              <a:t> (2023)</a:t>
            </a:r>
          </a:p>
          <a:p>
            <a:pPr marL="10319">
              <a:spcBef>
                <a:spcPts val="81"/>
              </a:spcBef>
            </a:pPr>
            <a:endParaRPr lang="nl-NL" sz="2800" b="1" dirty="0">
              <a:solidFill>
                <a:schemeClr val="tx2"/>
              </a:solidFill>
              <a:latin typeface="Arial" panose="020B0604020202020204" pitchFamily="34" charset="0"/>
              <a:cs typeface="Arial" panose="020B0604020202020204" pitchFamily="34" charset="0"/>
            </a:endParaRPr>
          </a:p>
          <a:p>
            <a:pPr marL="467519" indent="-457200">
              <a:spcBef>
                <a:spcPts val="81"/>
              </a:spcBef>
              <a:buFontTx/>
              <a:buChar char="-"/>
            </a:pPr>
            <a:r>
              <a:rPr lang="nl-NL" sz="2800" b="1" dirty="0" err="1">
                <a:solidFill>
                  <a:schemeClr val="tx2"/>
                </a:solidFill>
                <a:latin typeface="Arial" panose="020B0604020202020204" pitchFamily="34" charset="0"/>
                <a:cs typeface="Arial" panose="020B0604020202020204" pitchFamily="34" charset="0"/>
              </a:rPr>
              <a:t>Imagination</a:t>
            </a:r>
            <a:endParaRPr lang="nl-NL" sz="2800" b="1" dirty="0">
              <a:solidFill>
                <a:schemeClr val="tx2"/>
              </a:solidFill>
              <a:latin typeface="Arial" panose="020B0604020202020204" pitchFamily="34" charset="0"/>
              <a:cs typeface="Arial" panose="020B0604020202020204" pitchFamily="34" charset="0"/>
            </a:endParaRPr>
          </a:p>
          <a:p>
            <a:pPr marL="467519" indent="-457200">
              <a:spcBef>
                <a:spcPts val="81"/>
              </a:spcBef>
              <a:buFontTx/>
              <a:buChar char="-"/>
            </a:pPr>
            <a:r>
              <a:rPr lang="nl-NL" sz="2800" b="1" dirty="0">
                <a:solidFill>
                  <a:schemeClr val="tx2"/>
                </a:solidFill>
                <a:latin typeface="Arial" panose="020B0604020202020204" pitchFamily="34" charset="0"/>
                <a:cs typeface="Arial" panose="020B0604020202020204" pitchFamily="34" charset="0"/>
              </a:rPr>
              <a:t>Three </a:t>
            </a:r>
            <a:r>
              <a:rPr lang="nl-NL" sz="2800" b="1" dirty="0" err="1">
                <a:solidFill>
                  <a:schemeClr val="tx2"/>
                </a:solidFill>
                <a:latin typeface="Arial" panose="020B0604020202020204" pitchFamily="34" charset="0"/>
                <a:cs typeface="Arial" panose="020B0604020202020204" pitchFamily="34" charset="0"/>
              </a:rPr>
              <a:t>breakthroughs</a:t>
            </a:r>
            <a:endParaRPr lang="nl-NL" sz="2800" b="1" dirty="0">
              <a:solidFill>
                <a:schemeClr val="tx2"/>
              </a:solidFill>
              <a:latin typeface="Arial" panose="020B0604020202020204" pitchFamily="34" charset="0"/>
              <a:cs typeface="Arial" panose="020B0604020202020204" pitchFamily="34" charset="0"/>
            </a:endParaRPr>
          </a:p>
          <a:p>
            <a:pPr marL="467519" indent="-457200">
              <a:spcBef>
                <a:spcPts val="81"/>
              </a:spcBef>
              <a:buFontTx/>
              <a:buChar char="-"/>
            </a:pPr>
            <a:r>
              <a:rPr lang="nl-NL" sz="2800" b="1" dirty="0" err="1">
                <a:solidFill>
                  <a:schemeClr val="tx2"/>
                </a:solidFill>
                <a:latin typeface="Arial" panose="020B0604020202020204" pitchFamily="34" charset="0"/>
                <a:cs typeface="Arial" panose="020B0604020202020204" pitchFamily="34" charset="0"/>
              </a:rPr>
              <a:t>Two</a:t>
            </a:r>
            <a:r>
              <a:rPr lang="nl-NL" sz="2800" b="1" dirty="0">
                <a:solidFill>
                  <a:schemeClr val="tx2"/>
                </a:solidFill>
                <a:latin typeface="Arial" panose="020B0604020202020204" pitchFamily="34" charset="0"/>
                <a:cs typeface="Arial" panose="020B0604020202020204" pitchFamily="34" charset="0"/>
              </a:rPr>
              <a:t> </a:t>
            </a:r>
            <a:r>
              <a:rPr lang="nl-NL" sz="2800" b="1" dirty="0" err="1">
                <a:solidFill>
                  <a:schemeClr val="tx2"/>
                </a:solidFill>
                <a:latin typeface="Arial" panose="020B0604020202020204" pitchFamily="34" charset="0"/>
                <a:cs typeface="Arial" panose="020B0604020202020204" pitchFamily="34" charset="0"/>
              </a:rPr>
              <a:t>founding</a:t>
            </a:r>
            <a:r>
              <a:rPr lang="nl-NL" sz="2800" b="1" dirty="0">
                <a:solidFill>
                  <a:schemeClr val="tx2"/>
                </a:solidFill>
                <a:latin typeface="Arial" panose="020B0604020202020204" pitchFamily="34" charset="0"/>
                <a:cs typeface="Arial" panose="020B0604020202020204" pitchFamily="34" charset="0"/>
              </a:rPr>
              <a:t> </a:t>
            </a:r>
            <a:r>
              <a:rPr lang="nl-NL" sz="2800" b="1" dirty="0" err="1">
                <a:solidFill>
                  <a:schemeClr val="tx2"/>
                </a:solidFill>
                <a:latin typeface="Arial" panose="020B0604020202020204" pitchFamily="34" charset="0"/>
                <a:cs typeface="Arial" panose="020B0604020202020204" pitchFamily="34" charset="0"/>
              </a:rPr>
              <a:t>fathers</a:t>
            </a:r>
            <a:endParaRPr lang="nl-NL" sz="2800" b="1" dirty="0">
              <a:solidFill>
                <a:schemeClr val="tx2"/>
              </a:solidFill>
              <a:latin typeface="Arial" panose="020B0604020202020204" pitchFamily="34" charset="0"/>
              <a:cs typeface="Arial" panose="020B0604020202020204" pitchFamily="34" charset="0"/>
            </a:endParaRPr>
          </a:p>
          <a:p>
            <a:pPr marL="467519" indent="-457200">
              <a:spcBef>
                <a:spcPts val="81"/>
              </a:spcBef>
              <a:buFontTx/>
              <a:buChar char="-"/>
            </a:pPr>
            <a:r>
              <a:rPr lang="nl-NL" sz="2800" b="1" dirty="0">
                <a:solidFill>
                  <a:schemeClr val="tx2"/>
                </a:solidFill>
                <a:latin typeface="Arial" panose="020B0604020202020204" pitchFamily="34" charset="0"/>
                <a:cs typeface="Arial" panose="020B0604020202020204" pitchFamily="34" charset="0"/>
              </a:rPr>
              <a:t>AI </a:t>
            </a:r>
            <a:r>
              <a:rPr lang="nl-NL" sz="2800" b="1" dirty="0" err="1">
                <a:solidFill>
                  <a:schemeClr val="tx2"/>
                </a:solidFill>
                <a:latin typeface="Arial" panose="020B0604020202020204" pitchFamily="34" charset="0"/>
                <a:cs typeface="Arial" panose="020B0604020202020204" pitchFamily="34" charset="0"/>
              </a:rPr>
              <a:t>and</a:t>
            </a:r>
            <a:r>
              <a:rPr lang="nl-NL" sz="2800" b="1" dirty="0">
                <a:solidFill>
                  <a:schemeClr val="tx2"/>
                </a:solidFill>
                <a:latin typeface="Arial" panose="020B0604020202020204" pitchFamily="34" charset="0"/>
                <a:cs typeface="Arial" panose="020B0604020202020204" pitchFamily="34" charset="0"/>
              </a:rPr>
              <a:t> </a:t>
            </a:r>
            <a:r>
              <a:rPr lang="nl-NL" sz="2800" b="1" dirty="0" err="1">
                <a:solidFill>
                  <a:schemeClr val="tx2"/>
                </a:solidFill>
                <a:latin typeface="Arial" panose="020B0604020202020204" pitchFamily="34" charset="0"/>
                <a:cs typeface="Arial" panose="020B0604020202020204" pitchFamily="34" charset="0"/>
              </a:rPr>
              <a:t>the</a:t>
            </a:r>
            <a:r>
              <a:rPr lang="nl-NL" sz="2800" b="1" dirty="0">
                <a:solidFill>
                  <a:schemeClr val="tx2"/>
                </a:solidFill>
                <a:latin typeface="Arial" panose="020B0604020202020204" pitchFamily="34" charset="0"/>
                <a:cs typeface="Arial" panose="020B0604020202020204" pitchFamily="34" charset="0"/>
              </a:rPr>
              <a:t> </a:t>
            </a:r>
            <a:r>
              <a:rPr lang="nl-NL" sz="2800" b="1" dirty="0" err="1">
                <a:solidFill>
                  <a:schemeClr val="tx2"/>
                </a:solidFill>
                <a:latin typeface="Arial" panose="020B0604020202020204" pitchFamily="34" charset="0"/>
                <a:cs typeface="Arial" panose="020B0604020202020204" pitchFamily="34" charset="0"/>
              </a:rPr>
              <a:t>chess</a:t>
            </a:r>
            <a:r>
              <a:rPr lang="nl-NL" sz="2800" b="1" dirty="0">
                <a:solidFill>
                  <a:schemeClr val="tx2"/>
                </a:solidFill>
                <a:latin typeface="Arial" panose="020B0604020202020204" pitchFamily="34" charset="0"/>
                <a:cs typeface="Arial" panose="020B0604020202020204" pitchFamily="34" charset="0"/>
              </a:rPr>
              <a:t> </a:t>
            </a:r>
            <a:r>
              <a:rPr lang="nl-NL" sz="2800" b="1" dirty="0" err="1">
                <a:solidFill>
                  <a:schemeClr val="tx2"/>
                </a:solidFill>
                <a:latin typeface="Arial" panose="020B0604020202020204" pitchFamily="34" charset="0"/>
                <a:cs typeface="Arial" panose="020B0604020202020204" pitchFamily="34" charset="0"/>
              </a:rPr>
              <a:t>world</a:t>
            </a:r>
            <a:endParaRPr lang="nl-NL" sz="2800" b="1" dirty="0">
              <a:solidFill>
                <a:schemeClr val="tx2"/>
              </a:solidFill>
              <a:latin typeface="Arial" panose="020B0604020202020204" pitchFamily="34" charset="0"/>
              <a:cs typeface="Arial" panose="020B0604020202020204" pitchFamily="34" charset="0"/>
            </a:endParaRPr>
          </a:p>
          <a:p>
            <a:pPr marL="467519" indent="-457200">
              <a:spcBef>
                <a:spcPts val="81"/>
              </a:spcBef>
              <a:buFontTx/>
              <a:buChar char="-"/>
            </a:pPr>
            <a:r>
              <a:rPr lang="nl-NL" sz="2800" b="1" dirty="0">
                <a:solidFill>
                  <a:schemeClr val="tx2"/>
                </a:solidFill>
                <a:latin typeface="Arial" panose="020B0604020202020204" pitchFamily="34" charset="0"/>
                <a:cs typeface="Arial" panose="020B0604020202020204" pitchFamily="34" charset="0"/>
              </a:rPr>
              <a:t>The </a:t>
            </a:r>
            <a:r>
              <a:rPr lang="nl-NL" sz="2800" b="1" dirty="0" err="1">
                <a:solidFill>
                  <a:schemeClr val="tx2"/>
                </a:solidFill>
                <a:latin typeface="Arial" panose="020B0604020202020204" pitchFamily="34" charset="0"/>
                <a:cs typeface="Arial" panose="020B0604020202020204" pitchFamily="34" charset="0"/>
              </a:rPr>
              <a:t>main</a:t>
            </a:r>
            <a:r>
              <a:rPr lang="nl-NL" sz="2800" b="1" dirty="0">
                <a:solidFill>
                  <a:schemeClr val="tx2"/>
                </a:solidFill>
                <a:latin typeface="Arial" panose="020B0604020202020204" pitchFamily="34" charset="0"/>
                <a:cs typeface="Arial" panose="020B0604020202020204" pitchFamily="34" charset="0"/>
              </a:rPr>
              <a:t> </a:t>
            </a:r>
            <a:r>
              <a:rPr lang="nl-NL" sz="2800" b="1" dirty="0" err="1">
                <a:solidFill>
                  <a:schemeClr val="tx2"/>
                </a:solidFill>
                <a:latin typeface="Arial" panose="020B0604020202020204" pitchFamily="34" charset="0"/>
                <a:cs typeface="Arial" panose="020B0604020202020204" pitchFamily="34" charset="0"/>
              </a:rPr>
              <a:t>constructors</a:t>
            </a:r>
            <a:endParaRPr lang="nl-NL" sz="2800" b="1" dirty="0">
              <a:solidFill>
                <a:schemeClr val="tx2"/>
              </a:solidFill>
              <a:latin typeface="Arial" panose="020B0604020202020204" pitchFamily="34" charset="0"/>
              <a:cs typeface="Arial" panose="020B0604020202020204" pitchFamily="34" charset="0"/>
            </a:endParaRPr>
          </a:p>
          <a:p>
            <a:pPr marL="467519" indent="-457200">
              <a:spcBef>
                <a:spcPts val="81"/>
              </a:spcBef>
              <a:buFontTx/>
              <a:buChar char="-"/>
            </a:pPr>
            <a:r>
              <a:rPr lang="nl-NL" sz="2800" b="1" dirty="0" err="1">
                <a:solidFill>
                  <a:schemeClr val="tx2"/>
                </a:solidFill>
                <a:latin typeface="Arial" panose="020B0604020202020204" pitchFamily="34" charset="0"/>
                <a:cs typeface="Arial" panose="020B0604020202020204" pitchFamily="34" charset="0"/>
              </a:rPr>
              <a:t>Playing</a:t>
            </a:r>
            <a:r>
              <a:rPr lang="nl-NL" sz="2800" b="1" dirty="0">
                <a:solidFill>
                  <a:schemeClr val="tx2"/>
                </a:solidFill>
                <a:latin typeface="Arial" panose="020B0604020202020204" pitchFamily="34" charset="0"/>
                <a:cs typeface="Arial" panose="020B0604020202020204" pitchFamily="34" charset="0"/>
              </a:rPr>
              <a:t> </a:t>
            </a:r>
            <a:r>
              <a:rPr lang="nl-NL" sz="2800" b="1" dirty="0" err="1">
                <a:solidFill>
                  <a:schemeClr val="tx2"/>
                </a:solidFill>
                <a:latin typeface="Arial" panose="020B0604020202020204" pitchFamily="34" charset="0"/>
                <a:cs typeface="Arial" panose="020B0604020202020204" pitchFamily="34" charset="0"/>
              </a:rPr>
              <a:t>strength</a:t>
            </a:r>
            <a:endParaRPr lang="nl-NL" sz="28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p:txBody>
      </p:sp>
      <p:sp>
        <p:nvSpPr>
          <p:cNvPr id="2" name="AutoShape 4" descr="Afbeeldingsresultaat voor computer chips">
            <a:extLst>
              <a:ext uri="{FF2B5EF4-FFF2-40B4-BE49-F238E27FC236}">
                <a16:creationId xmlns:a16="http://schemas.microsoft.com/office/drawing/2014/main" xmlns="" id="{B6E739D8-BE36-4375-905A-28A7E625D1EA}"/>
              </a:ext>
            </a:extLst>
          </p:cNvPr>
          <p:cNvSpPr>
            <a:spLocks noChangeAspect="1" noChangeArrowheads="1"/>
          </p:cNvSpPr>
          <p:nvPr/>
        </p:nvSpPr>
        <p:spPr bwMode="auto">
          <a:xfrm>
            <a:off x="4800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2054" name="Picture 6" descr="Afbeeldingsresultaat voor computer chips">
            <a:extLst>
              <a:ext uri="{FF2B5EF4-FFF2-40B4-BE49-F238E27FC236}">
                <a16:creationId xmlns:a16="http://schemas.microsoft.com/office/drawing/2014/main" xmlns="" id="{C296E94F-80BA-48CF-8DDD-B931303FD603}"/>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24600" y="3505200"/>
            <a:ext cx="3253879" cy="1959083"/>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5">
            <a:extLst>
              <a:ext uri="{FF2B5EF4-FFF2-40B4-BE49-F238E27FC236}">
                <a16:creationId xmlns:a16="http://schemas.microsoft.com/office/drawing/2014/main" xmlns="" id="{9EF5E768-3460-F96E-5FF5-139675A9AF91}"/>
              </a:ext>
            </a:extLst>
          </p:cNvPr>
          <p:cNvSpPr txBox="1">
            <a:spLocks noChangeArrowheads="1"/>
          </p:cNvSpPr>
          <p:nvPr/>
        </p:nvSpPr>
        <p:spPr>
          <a:xfrm>
            <a:off x="266701" y="0"/>
            <a:ext cx="9601200" cy="796304"/>
          </a:xfrm>
          <a:prstGeom prst="rect">
            <a:avLst/>
          </a:prstGeom>
        </p:spPr>
        <p:txBody>
          <a:bodyPr rIns="132080" anchor="ctr"/>
          <a:lstStyle>
            <a:lvl1pPr>
              <a:defRPr>
                <a:latin typeface="+mj-lt"/>
                <a:ea typeface="+mj-ea"/>
                <a:cs typeface="+mj-cs"/>
              </a:defRPr>
            </a:lvl1pPr>
          </a:lstStyle>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a:p>
            <a:pPr marL="10319" algn="ctr">
              <a:spcBef>
                <a:spcPts val="81"/>
              </a:spcBef>
            </a:pPr>
            <a:r>
              <a:rPr lang="en-US" sz="3200" b="1" dirty="0">
                <a:solidFill>
                  <a:schemeClr val="tx2"/>
                </a:solidFill>
                <a:latin typeface="Arial" panose="020B0604020202020204" pitchFamily="34" charset="0"/>
                <a:cs typeface="Arial" panose="020B0604020202020204" pitchFamily="34" charset="0"/>
              </a:rPr>
              <a:t>From Mythology to Science Fiction</a:t>
            </a:r>
            <a:endParaRPr lang="nl-NL" sz="3200" b="1" kern="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797066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4" name="Rectangle 5">
            <a:extLst>
              <a:ext uri="{FF2B5EF4-FFF2-40B4-BE49-F238E27FC236}">
                <a16:creationId xmlns:a16="http://schemas.microsoft.com/office/drawing/2014/main" xmlns="" id="{E60428F9-260C-EA47-9871-9B47DDA017D2}"/>
              </a:ext>
            </a:extLst>
          </p:cNvPr>
          <p:cNvSpPr txBox="1">
            <a:spLocks noChangeArrowheads="1"/>
          </p:cNvSpPr>
          <p:nvPr/>
        </p:nvSpPr>
        <p:spPr>
          <a:xfrm>
            <a:off x="128622" y="1469291"/>
            <a:ext cx="9953556" cy="3455833"/>
          </a:xfrm>
          <a:prstGeom prst="rect">
            <a:avLst/>
          </a:prstGeom>
        </p:spPr>
        <p:txBody>
          <a:bodyPr rIns="132080" anchor="ctr"/>
          <a:lstStyle>
            <a:lvl1pPr>
              <a:defRPr>
                <a:latin typeface="+mj-lt"/>
                <a:ea typeface="+mj-ea"/>
                <a:cs typeface="+mj-cs"/>
              </a:defRPr>
            </a:lvl1pPr>
          </a:lstStyle>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r>
              <a:rPr lang="nl-NL" sz="2800" b="1" dirty="0" err="1">
                <a:solidFill>
                  <a:schemeClr val="tx2"/>
                </a:solidFill>
                <a:latin typeface="Arial" panose="020B0604020202020204" pitchFamily="34" charset="0"/>
                <a:cs typeface="Arial" panose="020B0604020202020204" pitchFamily="34" charset="0"/>
              </a:rPr>
              <a:t>Our</a:t>
            </a:r>
            <a:r>
              <a:rPr lang="nl-NL" sz="2800" b="1" dirty="0">
                <a:solidFill>
                  <a:schemeClr val="tx2"/>
                </a:solidFill>
                <a:latin typeface="Arial" panose="020B0604020202020204" pitchFamily="34" charset="0"/>
                <a:cs typeface="Arial" panose="020B0604020202020204" pitchFamily="34" charset="0"/>
              </a:rPr>
              <a:t> approach is </a:t>
            </a:r>
            <a:r>
              <a:rPr lang="nl-NL" sz="2800" b="1" dirty="0" err="1">
                <a:solidFill>
                  <a:schemeClr val="tx2"/>
                </a:solidFill>
                <a:latin typeface="Arial" panose="020B0604020202020204" pitchFamily="34" charset="0"/>
                <a:cs typeface="Arial" panose="020B0604020202020204" pitchFamily="34" charset="0"/>
              </a:rPr>
              <a:t>looking</a:t>
            </a:r>
            <a:r>
              <a:rPr lang="nl-NL" sz="2800" b="1" dirty="0">
                <a:solidFill>
                  <a:schemeClr val="tx2"/>
                </a:solidFill>
                <a:latin typeface="Arial" panose="020B0604020202020204" pitchFamily="34" charset="0"/>
                <a:cs typeface="Arial" panose="020B0604020202020204" pitchFamily="34" charset="0"/>
              </a:rPr>
              <a:t> </a:t>
            </a:r>
            <a:r>
              <a:rPr lang="nl-NL" sz="2800" b="1" dirty="0" err="1">
                <a:solidFill>
                  <a:schemeClr val="tx2"/>
                </a:solidFill>
                <a:latin typeface="Arial" panose="020B0604020202020204" pitchFamily="34" charset="0"/>
                <a:cs typeface="Arial" panose="020B0604020202020204" pitchFamily="34" charset="0"/>
              </a:rPr>
              <a:t>into</a:t>
            </a:r>
            <a:r>
              <a:rPr lang="nl-NL" sz="2800" b="1" dirty="0">
                <a:solidFill>
                  <a:schemeClr val="tx2"/>
                </a:solidFill>
                <a:latin typeface="Arial" panose="020B0604020202020204" pitchFamily="34" charset="0"/>
                <a:cs typeface="Arial" panose="020B0604020202020204" pitchFamily="34" charset="0"/>
              </a:rPr>
              <a:t> </a:t>
            </a:r>
            <a:r>
              <a:rPr lang="nl-NL" sz="2800" b="1" dirty="0" err="1">
                <a:solidFill>
                  <a:schemeClr val="tx2"/>
                </a:solidFill>
                <a:latin typeface="Arial" panose="020B0604020202020204" pitchFamily="34" charset="0"/>
                <a:cs typeface="Arial" panose="020B0604020202020204" pitchFamily="34" charset="0"/>
              </a:rPr>
              <a:t>the</a:t>
            </a:r>
            <a:r>
              <a:rPr lang="nl-NL" sz="2800" b="1" dirty="0">
                <a:solidFill>
                  <a:schemeClr val="tx2"/>
                </a:solidFill>
                <a:latin typeface="Arial" panose="020B0604020202020204" pitchFamily="34" charset="0"/>
                <a:cs typeface="Arial" panose="020B0604020202020204" pitchFamily="34" charset="0"/>
              </a:rPr>
              <a:t> </a:t>
            </a:r>
            <a:r>
              <a:rPr lang="nl-NL" sz="2800" b="1" dirty="0" err="1">
                <a:solidFill>
                  <a:schemeClr val="tx2"/>
                </a:solidFill>
                <a:latin typeface="Arial" panose="020B0604020202020204" pitchFamily="34" charset="0"/>
                <a:cs typeface="Arial" panose="020B0604020202020204" pitchFamily="34" charset="0"/>
              </a:rPr>
              <a:t>future</a:t>
            </a:r>
            <a:r>
              <a:rPr lang="nl-NL" sz="2800" b="1" dirty="0">
                <a:solidFill>
                  <a:schemeClr val="tx2"/>
                </a:solidFill>
                <a:latin typeface="Arial" panose="020B0604020202020204" pitchFamily="34" charset="0"/>
                <a:cs typeface="Arial" panose="020B0604020202020204" pitchFamily="34" charset="0"/>
              </a:rPr>
              <a:t> </a:t>
            </a:r>
            <a:r>
              <a:rPr lang="nl-NL" sz="2800" b="1" dirty="0" err="1">
                <a:solidFill>
                  <a:schemeClr val="tx2"/>
                </a:solidFill>
                <a:latin typeface="Arial" panose="020B0604020202020204" pitchFamily="34" charset="0"/>
                <a:cs typeface="Arial" panose="020B0604020202020204" pitchFamily="34" charset="0"/>
              </a:rPr>
              <a:t>and</a:t>
            </a:r>
            <a:r>
              <a:rPr lang="nl-NL" sz="2800" b="1" dirty="0">
                <a:solidFill>
                  <a:schemeClr val="tx2"/>
                </a:solidFill>
                <a:latin typeface="Arial" panose="020B0604020202020204" pitchFamily="34" charset="0"/>
                <a:cs typeface="Arial" panose="020B0604020202020204" pitchFamily="34" charset="0"/>
              </a:rPr>
              <a:t> </a:t>
            </a:r>
            <a:r>
              <a:rPr lang="nl-NL" sz="2800" b="1" dirty="0" err="1">
                <a:solidFill>
                  <a:schemeClr val="tx2"/>
                </a:solidFill>
                <a:latin typeface="Arial" panose="020B0604020202020204" pitchFamily="34" charset="0"/>
                <a:cs typeface="Arial" panose="020B0604020202020204" pitchFamily="34" charset="0"/>
              </a:rPr>
              <a:t>considers</a:t>
            </a:r>
            <a:r>
              <a:rPr lang="nl-NL" sz="2800" b="1" dirty="0">
                <a:solidFill>
                  <a:schemeClr val="tx2"/>
                </a:solidFill>
                <a:latin typeface="Arial" panose="020B0604020202020204" pitchFamily="34" charset="0"/>
                <a:cs typeface="Arial" panose="020B0604020202020204" pitchFamily="34" charset="0"/>
              </a:rPr>
              <a:t>:</a:t>
            </a:r>
          </a:p>
          <a:p>
            <a:pPr marL="10319">
              <a:spcBef>
                <a:spcPts val="81"/>
              </a:spcBef>
            </a:pPr>
            <a:endParaRPr lang="nl-NL" sz="2800" b="1" dirty="0">
              <a:solidFill>
                <a:schemeClr val="tx2"/>
              </a:solidFill>
              <a:latin typeface="Arial" panose="020B0604020202020204" pitchFamily="34" charset="0"/>
              <a:cs typeface="Arial" panose="020B0604020202020204" pitchFamily="34" charset="0"/>
            </a:endParaRPr>
          </a:p>
          <a:p>
            <a:pPr marL="524669" indent="-514350">
              <a:spcBef>
                <a:spcPts val="81"/>
              </a:spcBef>
              <a:buFont typeface="+mj-lt"/>
              <a:buAutoNum type="arabicPeriod"/>
            </a:pPr>
            <a:r>
              <a:rPr lang="nl-NL" sz="2800" b="1" dirty="0">
                <a:solidFill>
                  <a:schemeClr val="tx2"/>
                </a:solidFill>
                <a:latin typeface="Arial" panose="020B0604020202020204" pitchFamily="34" charset="0"/>
                <a:cs typeface="Arial" panose="020B0604020202020204" pitchFamily="34" charset="0"/>
              </a:rPr>
              <a:t>The power of </a:t>
            </a:r>
            <a:r>
              <a:rPr lang="nl-NL" sz="2800" b="1" dirty="0" err="1">
                <a:solidFill>
                  <a:schemeClr val="tx2"/>
                </a:solidFill>
                <a:latin typeface="Arial" panose="020B0604020202020204" pitchFamily="34" charset="0"/>
                <a:cs typeface="Arial" panose="020B0604020202020204" pitchFamily="34" charset="0"/>
              </a:rPr>
              <a:t>imagination</a:t>
            </a:r>
            <a:endParaRPr lang="nl-NL" sz="2800" b="1" dirty="0">
              <a:solidFill>
                <a:schemeClr val="tx2"/>
              </a:solidFill>
              <a:latin typeface="Arial" panose="020B0604020202020204" pitchFamily="34" charset="0"/>
              <a:cs typeface="Arial" panose="020B0604020202020204" pitchFamily="34" charset="0"/>
            </a:endParaRPr>
          </a:p>
          <a:p>
            <a:pPr marL="524669" indent="-514350">
              <a:spcBef>
                <a:spcPts val="81"/>
              </a:spcBef>
              <a:buFont typeface="+mj-lt"/>
              <a:buAutoNum type="arabicPeriod"/>
            </a:pPr>
            <a:r>
              <a:rPr lang="nl-NL" sz="2800" b="1" dirty="0">
                <a:solidFill>
                  <a:schemeClr val="tx2"/>
                </a:solidFill>
                <a:latin typeface="Arial" panose="020B0604020202020204" pitchFamily="34" charset="0"/>
                <a:cs typeface="Arial" panose="020B0604020202020204" pitchFamily="34" charset="0"/>
              </a:rPr>
              <a:t>Computers</a:t>
            </a:r>
          </a:p>
          <a:p>
            <a:pPr marL="524669" indent="-514350">
              <a:spcBef>
                <a:spcPts val="81"/>
              </a:spcBef>
              <a:buFont typeface="+mj-lt"/>
              <a:buAutoNum type="arabicPeriod"/>
            </a:pPr>
            <a:r>
              <a:rPr lang="nl-NL" sz="2800" b="1" dirty="0" err="1">
                <a:solidFill>
                  <a:schemeClr val="tx2"/>
                </a:solidFill>
                <a:latin typeface="Arial" panose="020B0604020202020204" pitchFamily="34" charset="0"/>
                <a:cs typeface="Arial" panose="020B0604020202020204" pitchFamily="34" charset="0"/>
              </a:rPr>
              <a:t>Artificial</a:t>
            </a:r>
            <a:r>
              <a:rPr lang="nl-NL" sz="2800" b="1" dirty="0">
                <a:solidFill>
                  <a:schemeClr val="tx2"/>
                </a:solidFill>
                <a:latin typeface="Arial" panose="020B0604020202020204" pitchFamily="34" charset="0"/>
                <a:cs typeface="Arial" panose="020B0604020202020204" pitchFamily="34" charset="0"/>
              </a:rPr>
              <a:t> Intelligence</a:t>
            </a:r>
          </a:p>
          <a:p>
            <a:pPr marL="524669" indent="-514350">
              <a:spcBef>
                <a:spcPts val="81"/>
              </a:spcBef>
              <a:buFont typeface="+mj-lt"/>
              <a:buAutoNum type="arabicPeriod"/>
            </a:pPr>
            <a:r>
              <a:rPr lang="nl-NL" sz="2800" b="1" dirty="0" err="1">
                <a:solidFill>
                  <a:schemeClr val="tx2"/>
                </a:solidFill>
                <a:latin typeface="Arial" panose="020B0604020202020204" pitchFamily="34" charset="0"/>
                <a:cs typeface="Arial" panose="020B0604020202020204" pitchFamily="34" charset="0"/>
              </a:rPr>
              <a:t>Deep</a:t>
            </a:r>
            <a:r>
              <a:rPr lang="nl-NL" sz="2800" b="1" dirty="0">
                <a:solidFill>
                  <a:schemeClr val="tx2"/>
                </a:solidFill>
                <a:latin typeface="Arial" panose="020B0604020202020204" pitchFamily="34" charset="0"/>
                <a:cs typeface="Arial" panose="020B0604020202020204" pitchFamily="34" charset="0"/>
              </a:rPr>
              <a:t> Learning</a:t>
            </a:r>
          </a:p>
          <a:p>
            <a:pPr marL="524669" indent="-514350">
              <a:spcBef>
                <a:spcPts val="81"/>
              </a:spcBef>
              <a:buFont typeface="+mj-lt"/>
              <a:buAutoNum type="arabicPeriod"/>
            </a:pPr>
            <a:r>
              <a:rPr lang="nl-NL" sz="2800" b="1" dirty="0">
                <a:solidFill>
                  <a:schemeClr val="tx2"/>
                </a:solidFill>
                <a:latin typeface="Arial" panose="020B0604020202020204" pitchFamily="34" charset="0"/>
                <a:cs typeface="Arial" panose="020B0604020202020204" pitchFamily="34" charset="0"/>
              </a:rPr>
              <a:t>Super Intelligence</a:t>
            </a:r>
          </a:p>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p:txBody>
      </p:sp>
      <p:sp>
        <p:nvSpPr>
          <p:cNvPr id="2" name="AutoShape 4" descr="Afbeeldingsresultaat voor computer chips">
            <a:extLst>
              <a:ext uri="{FF2B5EF4-FFF2-40B4-BE49-F238E27FC236}">
                <a16:creationId xmlns:a16="http://schemas.microsoft.com/office/drawing/2014/main" xmlns="" id="{B6E739D8-BE36-4375-905A-28A7E625D1EA}"/>
              </a:ext>
            </a:extLst>
          </p:cNvPr>
          <p:cNvSpPr>
            <a:spLocks noChangeAspect="1" noChangeArrowheads="1"/>
          </p:cNvSpPr>
          <p:nvPr/>
        </p:nvSpPr>
        <p:spPr bwMode="auto">
          <a:xfrm>
            <a:off x="4800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2054" name="Picture 6" descr="Afbeeldingsresultaat voor computer chips">
            <a:extLst>
              <a:ext uri="{FF2B5EF4-FFF2-40B4-BE49-F238E27FC236}">
                <a16:creationId xmlns:a16="http://schemas.microsoft.com/office/drawing/2014/main" xmlns="" id="{C296E94F-80BA-48CF-8DDD-B931303FD603}"/>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24600" y="3505200"/>
            <a:ext cx="3253879" cy="1959083"/>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5">
            <a:extLst>
              <a:ext uri="{FF2B5EF4-FFF2-40B4-BE49-F238E27FC236}">
                <a16:creationId xmlns:a16="http://schemas.microsoft.com/office/drawing/2014/main" xmlns="" id="{54CF879C-6BEB-851B-20EE-C5E02BF269F2}"/>
              </a:ext>
            </a:extLst>
          </p:cNvPr>
          <p:cNvSpPr txBox="1">
            <a:spLocks noChangeArrowheads="1"/>
          </p:cNvSpPr>
          <p:nvPr/>
        </p:nvSpPr>
        <p:spPr>
          <a:xfrm>
            <a:off x="266701" y="0"/>
            <a:ext cx="9601200" cy="796304"/>
          </a:xfrm>
          <a:prstGeom prst="rect">
            <a:avLst/>
          </a:prstGeom>
        </p:spPr>
        <p:txBody>
          <a:bodyPr rIns="132080" anchor="ctr"/>
          <a:lstStyle>
            <a:lvl1pPr>
              <a:defRPr>
                <a:latin typeface="+mj-lt"/>
                <a:ea typeface="+mj-ea"/>
                <a:cs typeface="+mj-cs"/>
              </a:defRPr>
            </a:lvl1pPr>
          </a:lstStyle>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a:p>
            <a:pPr marL="10319" algn="ctr">
              <a:spcBef>
                <a:spcPts val="81"/>
              </a:spcBef>
            </a:pPr>
            <a:r>
              <a:rPr lang="en-US" sz="3200" b="1" dirty="0">
                <a:solidFill>
                  <a:schemeClr val="tx2"/>
                </a:solidFill>
                <a:latin typeface="Arial" panose="020B0604020202020204" pitchFamily="34" charset="0"/>
                <a:cs typeface="Arial" panose="020B0604020202020204" pitchFamily="34" charset="0"/>
              </a:rPr>
              <a:t>From Mythology to Science Fiction</a:t>
            </a:r>
            <a:endParaRPr lang="nl-NL" sz="3200" b="1" kern="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39293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4" name="Picture 4" descr="Afbeeldingsresultaat voor wolfgang von kempelen">
            <a:extLst>
              <a:ext uri="{FF2B5EF4-FFF2-40B4-BE49-F238E27FC236}">
                <a16:creationId xmlns:a16="http://schemas.microsoft.com/office/drawing/2014/main" xmlns="" id="{36518D17-2B60-834D-8150-AC9B24AA919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1973398"/>
            <a:ext cx="2654073" cy="349010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24" name="Tekstvak 23">
            <a:extLst>
              <a:ext uri="{FF2B5EF4-FFF2-40B4-BE49-F238E27FC236}">
                <a16:creationId xmlns:a16="http://schemas.microsoft.com/office/drawing/2014/main" xmlns="" id="{A4CC992F-7E09-0343-858D-7C785510A4FB}"/>
              </a:ext>
            </a:extLst>
          </p:cNvPr>
          <p:cNvSpPr txBox="1"/>
          <p:nvPr/>
        </p:nvSpPr>
        <p:spPr>
          <a:xfrm>
            <a:off x="269388" y="5476567"/>
            <a:ext cx="3997812" cy="307777"/>
          </a:xfrm>
          <a:prstGeom prst="rect">
            <a:avLst/>
          </a:prstGeom>
          <a:noFill/>
        </p:spPr>
        <p:txBody>
          <a:bodyPr wrap="square" rtlCol="0">
            <a:spAutoFit/>
          </a:bodyPr>
          <a:lstStyle/>
          <a:p>
            <a:r>
              <a:rPr lang="nl-NL" sz="1400" spc="-4" dirty="0">
                <a:solidFill>
                  <a:srgbClr val="1E497D"/>
                </a:solidFill>
                <a:latin typeface="Georgia"/>
              </a:rPr>
              <a:t>1769 Wolfgang </a:t>
            </a:r>
            <a:r>
              <a:rPr lang="nl-NL" sz="1400" spc="-4" dirty="0" err="1">
                <a:solidFill>
                  <a:srgbClr val="1E497D"/>
                </a:solidFill>
                <a:latin typeface="Georgia"/>
              </a:rPr>
              <a:t>von</a:t>
            </a:r>
            <a:r>
              <a:rPr lang="nl-NL" sz="1400" spc="-4" dirty="0">
                <a:solidFill>
                  <a:srgbClr val="1E497D"/>
                </a:solidFill>
                <a:latin typeface="Georgia"/>
              </a:rPr>
              <a:t> </a:t>
            </a:r>
            <a:r>
              <a:rPr lang="nl-NL" sz="1400" spc="-4" dirty="0" err="1">
                <a:solidFill>
                  <a:srgbClr val="1E497D"/>
                </a:solidFill>
                <a:latin typeface="Georgia"/>
              </a:rPr>
              <a:t>Kempelen</a:t>
            </a:r>
            <a:endParaRPr lang="nl-NL" sz="1400" i="1" spc="-4" dirty="0">
              <a:solidFill>
                <a:srgbClr val="1E497D"/>
              </a:solidFill>
              <a:latin typeface="Georgia"/>
            </a:endParaRPr>
          </a:p>
        </p:txBody>
      </p:sp>
      <p:sp>
        <p:nvSpPr>
          <p:cNvPr id="25" name="Tekstvak 24">
            <a:extLst>
              <a:ext uri="{FF2B5EF4-FFF2-40B4-BE49-F238E27FC236}">
                <a16:creationId xmlns:a16="http://schemas.microsoft.com/office/drawing/2014/main" xmlns="" id="{AFDC1645-2E37-8E49-924F-5A153B3240AD}"/>
              </a:ext>
            </a:extLst>
          </p:cNvPr>
          <p:cNvSpPr txBox="1"/>
          <p:nvPr/>
        </p:nvSpPr>
        <p:spPr>
          <a:xfrm>
            <a:off x="2137860" y="5743584"/>
            <a:ext cx="6324600" cy="307777"/>
          </a:xfrm>
          <a:prstGeom prst="rect">
            <a:avLst/>
          </a:prstGeom>
          <a:noFill/>
        </p:spPr>
        <p:txBody>
          <a:bodyPr wrap="square" rtlCol="0">
            <a:spAutoFit/>
          </a:bodyPr>
          <a:lstStyle/>
          <a:p>
            <a:r>
              <a:rPr lang="nl-NL" sz="1400" i="1" spc="-4" dirty="0">
                <a:solidFill>
                  <a:srgbClr val="1E497D"/>
                </a:solidFill>
                <a:latin typeface="Georgia"/>
              </a:rPr>
              <a:t>“I </a:t>
            </a:r>
            <a:r>
              <a:rPr lang="nl-NL" sz="1400" i="1" spc="-4" dirty="0" err="1">
                <a:solidFill>
                  <a:srgbClr val="1E497D"/>
                </a:solidFill>
                <a:latin typeface="Georgia"/>
              </a:rPr>
              <a:t>will</a:t>
            </a:r>
            <a:r>
              <a:rPr lang="nl-NL" sz="1400" i="1" spc="-4" dirty="0">
                <a:solidFill>
                  <a:srgbClr val="1E497D"/>
                </a:solidFill>
                <a:latin typeface="Georgia"/>
              </a:rPr>
              <a:t> </a:t>
            </a:r>
            <a:r>
              <a:rPr lang="nl-NL" sz="1400" i="1" spc="-4" dirty="0" err="1">
                <a:solidFill>
                  <a:srgbClr val="1E497D"/>
                </a:solidFill>
                <a:latin typeface="Georgia"/>
              </a:rPr>
              <a:t>invent</a:t>
            </a:r>
            <a:r>
              <a:rPr lang="nl-NL" sz="1400" i="1" spc="-4" dirty="0">
                <a:solidFill>
                  <a:srgbClr val="1E497D"/>
                </a:solidFill>
                <a:latin typeface="Georgia"/>
              </a:rPr>
              <a:t> a machine </a:t>
            </a:r>
            <a:r>
              <a:rPr lang="nl-NL" sz="1400" i="1" spc="-4" dirty="0" err="1">
                <a:solidFill>
                  <a:srgbClr val="1E497D"/>
                </a:solidFill>
                <a:latin typeface="Georgia"/>
              </a:rPr>
              <a:t>for</a:t>
            </a:r>
            <a:r>
              <a:rPr lang="nl-NL" sz="1400" i="1" spc="-4" dirty="0">
                <a:solidFill>
                  <a:srgbClr val="1E497D"/>
                </a:solidFill>
                <a:latin typeface="Georgia"/>
              </a:rPr>
              <a:t> a more </a:t>
            </a:r>
            <a:r>
              <a:rPr lang="nl-NL" sz="1400" i="1" spc="-4" dirty="0" err="1">
                <a:solidFill>
                  <a:srgbClr val="1E497D"/>
                </a:solidFill>
                <a:latin typeface="Georgia"/>
              </a:rPr>
              <a:t>compelling</a:t>
            </a:r>
            <a:r>
              <a:rPr lang="nl-NL" sz="1400" i="1" spc="-4" dirty="0">
                <a:solidFill>
                  <a:srgbClr val="1E497D"/>
                </a:solidFill>
                <a:latin typeface="Georgia"/>
              </a:rPr>
              <a:t> </a:t>
            </a:r>
            <a:r>
              <a:rPr lang="nl-NL" sz="1400" i="1" spc="-4" dirty="0" err="1">
                <a:solidFill>
                  <a:srgbClr val="1E497D"/>
                </a:solidFill>
                <a:latin typeface="Georgia"/>
              </a:rPr>
              <a:t>spectacle</a:t>
            </a:r>
            <a:r>
              <a:rPr lang="nl-NL" sz="1400" i="1" spc="-4" dirty="0">
                <a:solidFill>
                  <a:srgbClr val="1E497D"/>
                </a:solidFill>
                <a:latin typeface="Georgia"/>
              </a:rPr>
              <a:t> </a:t>
            </a:r>
            <a:r>
              <a:rPr lang="nl-NL" sz="1400" i="1" spc="-4" dirty="0" err="1">
                <a:solidFill>
                  <a:srgbClr val="1E497D"/>
                </a:solidFill>
                <a:latin typeface="Georgia"/>
              </a:rPr>
              <a:t>within</a:t>
            </a:r>
            <a:r>
              <a:rPr lang="nl-NL" sz="1400" i="1" spc="-4" dirty="0">
                <a:solidFill>
                  <a:srgbClr val="1E497D"/>
                </a:solidFill>
                <a:latin typeface="Georgia"/>
              </a:rPr>
              <a:t> half a </a:t>
            </a:r>
            <a:r>
              <a:rPr lang="nl-NL" sz="1400" i="1" spc="-4" dirty="0" err="1">
                <a:solidFill>
                  <a:srgbClr val="1E497D"/>
                </a:solidFill>
                <a:latin typeface="Georgia"/>
              </a:rPr>
              <a:t>year</a:t>
            </a:r>
            <a:r>
              <a:rPr lang="nl-NL" sz="1400" i="1" spc="-4" dirty="0">
                <a:solidFill>
                  <a:srgbClr val="1E497D"/>
                </a:solidFill>
                <a:latin typeface="Georgia"/>
              </a:rPr>
              <a:t>”</a:t>
            </a:r>
          </a:p>
        </p:txBody>
      </p:sp>
      <p:sp>
        <p:nvSpPr>
          <p:cNvPr id="18" name="Rectangle 5">
            <a:extLst>
              <a:ext uri="{FF2B5EF4-FFF2-40B4-BE49-F238E27FC236}">
                <a16:creationId xmlns:a16="http://schemas.microsoft.com/office/drawing/2014/main" xmlns="" id="{736F1CF8-76CE-482F-9DB8-FB8C327EF859}"/>
              </a:ext>
            </a:extLst>
          </p:cNvPr>
          <p:cNvSpPr txBox="1">
            <a:spLocks noChangeArrowheads="1"/>
          </p:cNvSpPr>
          <p:nvPr/>
        </p:nvSpPr>
        <p:spPr>
          <a:xfrm>
            <a:off x="141287" y="1140306"/>
            <a:ext cx="9764712" cy="369040"/>
          </a:xfrm>
          <a:prstGeom prst="rect">
            <a:avLst/>
          </a:prstGeom>
        </p:spPr>
        <p:txBody>
          <a:bodyPr rIns="132080" anchor="ctr"/>
          <a:lstStyle>
            <a:lvl1pPr>
              <a:defRPr>
                <a:latin typeface="+mj-lt"/>
                <a:ea typeface="+mj-ea"/>
                <a:cs typeface="+mj-cs"/>
              </a:defRPr>
            </a:lvl1pPr>
          </a:lstStyle>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r>
              <a:rPr lang="nl-NL" sz="3200" b="1" dirty="0">
                <a:solidFill>
                  <a:schemeClr val="tx2"/>
                </a:solidFill>
                <a:latin typeface="Arial" panose="020B0604020202020204" pitchFamily="34" charset="0"/>
                <a:cs typeface="Arial" panose="020B0604020202020204" pitchFamily="34" charset="0"/>
              </a:rPr>
              <a:t>The power of </a:t>
            </a:r>
            <a:r>
              <a:rPr lang="nl-NL" sz="3200" b="1" dirty="0" err="1">
                <a:solidFill>
                  <a:schemeClr val="tx2"/>
                </a:solidFill>
                <a:latin typeface="Arial" panose="020B0604020202020204" pitchFamily="34" charset="0"/>
                <a:cs typeface="Arial" panose="020B0604020202020204" pitchFamily="34" charset="0"/>
              </a:rPr>
              <a:t>imagination</a:t>
            </a:r>
            <a:endParaRPr lang="nl-NL" sz="3200" b="1" i="1" dirty="0">
              <a:solidFill>
                <a:schemeClr val="tx2"/>
              </a:solidFill>
              <a:latin typeface="Arial" panose="020B0604020202020204" pitchFamily="34" charset="0"/>
              <a:cs typeface="Arial" panose="020B0604020202020204" pitchFamily="34" charset="0"/>
            </a:endParaRPr>
          </a:p>
        </p:txBody>
      </p:sp>
      <p:sp>
        <p:nvSpPr>
          <p:cNvPr id="8" name="Rectangle 5">
            <a:extLst>
              <a:ext uri="{FF2B5EF4-FFF2-40B4-BE49-F238E27FC236}">
                <a16:creationId xmlns:a16="http://schemas.microsoft.com/office/drawing/2014/main" xmlns="" id="{35B8E2A7-6D5C-46BF-38B1-37792A1101B9}"/>
              </a:ext>
            </a:extLst>
          </p:cNvPr>
          <p:cNvSpPr txBox="1">
            <a:spLocks noChangeArrowheads="1"/>
          </p:cNvSpPr>
          <p:nvPr/>
        </p:nvSpPr>
        <p:spPr>
          <a:xfrm>
            <a:off x="266701" y="0"/>
            <a:ext cx="9601200" cy="796304"/>
          </a:xfrm>
          <a:prstGeom prst="rect">
            <a:avLst/>
          </a:prstGeom>
        </p:spPr>
        <p:txBody>
          <a:bodyPr rIns="132080" anchor="ctr"/>
          <a:lstStyle>
            <a:lvl1pPr>
              <a:defRPr>
                <a:latin typeface="+mj-lt"/>
                <a:ea typeface="+mj-ea"/>
                <a:cs typeface="+mj-cs"/>
              </a:defRPr>
            </a:lvl1pPr>
          </a:lstStyle>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a:p>
            <a:pPr marL="10319" algn="ctr">
              <a:spcBef>
                <a:spcPts val="81"/>
              </a:spcBef>
            </a:pPr>
            <a:r>
              <a:rPr lang="en-US" sz="3200" b="1" dirty="0">
                <a:solidFill>
                  <a:schemeClr val="tx2"/>
                </a:solidFill>
                <a:latin typeface="Arial" panose="020B0604020202020204" pitchFamily="34" charset="0"/>
                <a:cs typeface="Arial" panose="020B0604020202020204" pitchFamily="34" charset="0"/>
              </a:rPr>
              <a:t>From Mythology to Science Fiction</a:t>
            </a:r>
            <a:endParaRPr lang="nl-NL" sz="3200" b="1" kern="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115422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4" name="Picture 4" descr="Afbeeldingsresultaat voor wolfgang von kempelen">
            <a:extLst>
              <a:ext uri="{FF2B5EF4-FFF2-40B4-BE49-F238E27FC236}">
                <a16:creationId xmlns:a16="http://schemas.microsoft.com/office/drawing/2014/main" xmlns="" id="{36518D17-2B60-834D-8150-AC9B24AA919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1973398"/>
            <a:ext cx="2654073" cy="349010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24" name="Tekstvak 23">
            <a:extLst>
              <a:ext uri="{FF2B5EF4-FFF2-40B4-BE49-F238E27FC236}">
                <a16:creationId xmlns:a16="http://schemas.microsoft.com/office/drawing/2014/main" xmlns="" id="{A4CC992F-7E09-0343-858D-7C785510A4FB}"/>
              </a:ext>
            </a:extLst>
          </p:cNvPr>
          <p:cNvSpPr txBox="1"/>
          <p:nvPr/>
        </p:nvSpPr>
        <p:spPr>
          <a:xfrm>
            <a:off x="269388" y="5476567"/>
            <a:ext cx="9103212" cy="523220"/>
          </a:xfrm>
          <a:prstGeom prst="rect">
            <a:avLst/>
          </a:prstGeom>
          <a:noFill/>
        </p:spPr>
        <p:txBody>
          <a:bodyPr wrap="square" rtlCol="0">
            <a:spAutoFit/>
          </a:bodyPr>
          <a:lstStyle/>
          <a:p>
            <a:r>
              <a:rPr lang="nl-NL" sz="1400" spc="-4" dirty="0">
                <a:solidFill>
                  <a:srgbClr val="1E497D"/>
                </a:solidFill>
                <a:latin typeface="Georgia"/>
              </a:rPr>
              <a:t>1769 Wolfgang </a:t>
            </a:r>
            <a:r>
              <a:rPr lang="nl-NL" sz="1400" spc="-4" dirty="0" err="1">
                <a:solidFill>
                  <a:srgbClr val="1E497D"/>
                </a:solidFill>
                <a:latin typeface="Georgia"/>
              </a:rPr>
              <a:t>von</a:t>
            </a:r>
            <a:r>
              <a:rPr lang="nl-NL" sz="1400" spc="-4" dirty="0">
                <a:solidFill>
                  <a:srgbClr val="1E497D"/>
                </a:solidFill>
                <a:latin typeface="Georgia"/>
              </a:rPr>
              <a:t> </a:t>
            </a:r>
            <a:r>
              <a:rPr lang="nl-NL" sz="1400" spc="-4" dirty="0" err="1">
                <a:solidFill>
                  <a:srgbClr val="1E497D"/>
                </a:solidFill>
                <a:latin typeface="Georgia"/>
              </a:rPr>
              <a:t>Kempelen</a:t>
            </a:r>
            <a:r>
              <a:rPr lang="nl-NL" sz="1400" spc="-4" dirty="0">
                <a:solidFill>
                  <a:srgbClr val="1E497D"/>
                </a:solidFill>
                <a:latin typeface="Georgia"/>
              </a:rPr>
              <a:t>				1770 De Turk</a:t>
            </a:r>
          </a:p>
          <a:p>
            <a:r>
              <a:rPr lang="nl-NL" sz="1400" spc="-4" dirty="0">
                <a:solidFill>
                  <a:srgbClr val="1E497D"/>
                </a:solidFill>
                <a:latin typeface="Georgia"/>
              </a:rPr>
              <a:t>				</a:t>
            </a:r>
            <a:endParaRPr lang="nl-NL" sz="1400" i="1" spc="-4" dirty="0">
              <a:solidFill>
                <a:srgbClr val="1E497D"/>
              </a:solidFill>
              <a:latin typeface="Georgia"/>
            </a:endParaRPr>
          </a:p>
        </p:txBody>
      </p:sp>
      <p:sp>
        <p:nvSpPr>
          <p:cNvPr id="25" name="Tekstvak 24">
            <a:extLst>
              <a:ext uri="{FF2B5EF4-FFF2-40B4-BE49-F238E27FC236}">
                <a16:creationId xmlns:a16="http://schemas.microsoft.com/office/drawing/2014/main" xmlns="" id="{AFDC1645-2E37-8E49-924F-5A153B3240AD}"/>
              </a:ext>
            </a:extLst>
          </p:cNvPr>
          <p:cNvSpPr txBox="1"/>
          <p:nvPr/>
        </p:nvSpPr>
        <p:spPr>
          <a:xfrm>
            <a:off x="2137860" y="5743584"/>
            <a:ext cx="6324600" cy="307777"/>
          </a:xfrm>
          <a:prstGeom prst="rect">
            <a:avLst/>
          </a:prstGeom>
          <a:noFill/>
        </p:spPr>
        <p:txBody>
          <a:bodyPr wrap="square" rtlCol="0">
            <a:spAutoFit/>
          </a:bodyPr>
          <a:lstStyle/>
          <a:p>
            <a:r>
              <a:rPr lang="nl-NL" sz="1400" i="1" spc="-4" dirty="0">
                <a:solidFill>
                  <a:srgbClr val="1E497D"/>
                </a:solidFill>
                <a:latin typeface="Georgia"/>
              </a:rPr>
              <a:t>“I </a:t>
            </a:r>
            <a:r>
              <a:rPr lang="nl-NL" sz="1400" i="1" spc="-4" dirty="0" err="1">
                <a:solidFill>
                  <a:srgbClr val="1E497D"/>
                </a:solidFill>
                <a:latin typeface="Georgia"/>
              </a:rPr>
              <a:t>will</a:t>
            </a:r>
            <a:r>
              <a:rPr lang="nl-NL" sz="1400" i="1" spc="-4" dirty="0">
                <a:solidFill>
                  <a:srgbClr val="1E497D"/>
                </a:solidFill>
                <a:latin typeface="Georgia"/>
              </a:rPr>
              <a:t> </a:t>
            </a:r>
            <a:r>
              <a:rPr lang="nl-NL" sz="1400" i="1" spc="-4" dirty="0" err="1">
                <a:solidFill>
                  <a:srgbClr val="1E497D"/>
                </a:solidFill>
                <a:latin typeface="Georgia"/>
              </a:rPr>
              <a:t>invent</a:t>
            </a:r>
            <a:r>
              <a:rPr lang="nl-NL" sz="1400" i="1" spc="-4" dirty="0">
                <a:solidFill>
                  <a:srgbClr val="1E497D"/>
                </a:solidFill>
                <a:latin typeface="Georgia"/>
              </a:rPr>
              <a:t> a machine </a:t>
            </a:r>
            <a:r>
              <a:rPr lang="nl-NL" sz="1400" i="1" spc="-4" dirty="0" err="1">
                <a:solidFill>
                  <a:srgbClr val="1E497D"/>
                </a:solidFill>
                <a:latin typeface="Georgia"/>
              </a:rPr>
              <a:t>for</a:t>
            </a:r>
            <a:r>
              <a:rPr lang="nl-NL" sz="1400" i="1" spc="-4" dirty="0">
                <a:solidFill>
                  <a:srgbClr val="1E497D"/>
                </a:solidFill>
                <a:latin typeface="Georgia"/>
              </a:rPr>
              <a:t> a more </a:t>
            </a:r>
            <a:r>
              <a:rPr lang="nl-NL" sz="1400" i="1" spc="-4" dirty="0" err="1">
                <a:solidFill>
                  <a:srgbClr val="1E497D"/>
                </a:solidFill>
                <a:latin typeface="Georgia"/>
              </a:rPr>
              <a:t>compelling</a:t>
            </a:r>
            <a:r>
              <a:rPr lang="nl-NL" sz="1400" i="1" spc="-4" dirty="0">
                <a:solidFill>
                  <a:srgbClr val="1E497D"/>
                </a:solidFill>
                <a:latin typeface="Georgia"/>
              </a:rPr>
              <a:t> </a:t>
            </a:r>
            <a:r>
              <a:rPr lang="nl-NL" sz="1400" i="1" spc="-4" dirty="0" err="1">
                <a:solidFill>
                  <a:srgbClr val="1E497D"/>
                </a:solidFill>
                <a:latin typeface="Georgia"/>
              </a:rPr>
              <a:t>spectacle</a:t>
            </a:r>
            <a:r>
              <a:rPr lang="nl-NL" sz="1400" i="1" spc="-4" dirty="0">
                <a:solidFill>
                  <a:srgbClr val="1E497D"/>
                </a:solidFill>
                <a:latin typeface="Georgia"/>
              </a:rPr>
              <a:t> </a:t>
            </a:r>
            <a:r>
              <a:rPr lang="nl-NL" sz="1400" i="1" spc="-4" dirty="0" err="1">
                <a:solidFill>
                  <a:srgbClr val="1E497D"/>
                </a:solidFill>
                <a:latin typeface="Georgia"/>
              </a:rPr>
              <a:t>within</a:t>
            </a:r>
            <a:r>
              <a:rPr lang="nl-NL" sz="1400" i="1" spc="-4" dirty="0">
                <a:solidFill>
                  <a:srgbClr val="1E497D"/>
                </a:solidFill>
                <a:latin typeface="Georgia"/>
              </a:rPr>
              <a:t> half a </a:t>
            </a:r>
            <a:r>
              <a:rPr lang="nl-NL" sz="1400" i="1" spc="-4" dirty="0" err="1">
                <a:solidFill>
                  <a:srgbClr val="1E497D"/>
                </a:solidFill>
                <a:latin typeface="Georgia"/>
              </a:rPr>
              <a:t>year</a:t>
            </a:r>
            <a:r>
              <a:rPr lang="nl-NL" sz="1400" i="1" spc="-4" dirty="0">
                <a:solidFill>
                  <a:srgbClr val="1E497D"/>
                </a:solidFill>
                <a:latin typeface="Georgia"/>
              </a:rPr>
              <a:t>”</a:t>
            </a:r>
          </a:p>
        </p:txBody>
      </p:sp>
      <p:pic>
        <p:nvPicPr>
          <p:cNvPr id="19" name="Picture 2" descr="Afbeeldingsresultaat voor wolfgang von kempelen">
            <a:extLst>
              <a:ext uri="{FF2B5EF4-FFF2-40B4-BE49-F238E27FC236}">
                <a16:creationId xmlns:a16="http://schemas.microsoft.com/office/drawing/2014/main" xmlns="" id="{EEF828B3-D48E-469C-8D19-DF3A1CBA1D3A}"/>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08923" y="1976566"/>
            <a:ext cx="3813900" cy="351196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7" name="Rectangle 5">
            <a:extLst>
              <a:ext uri="{FF2B5EF4-FFF2-40B4-BE49-F238E27FC236}">
                <a16:creationId xmlns:a16="http://schemas.microsoft.com/office/drawing/2014/main" xmlns="" id="{3CD5E067-332B-07AB-EE4A-95C028F6346C}"/>
              </a:ext>
            </a:extLst>
          </p:cNvPr>
          <p:cNvSpPr txBox="1">
            <a:spLocks noChangeArrowheads="1"/>
          </p:cNvSpPr>
          <p:nvPr/>
        </p:nvSpPr>
        <p:spPr>
          <a:xfrm>
            <a:off x="141287" y="1140306"/>
            <a:ext cx="9764712" cy="369040"/>
          </a:xfrm>
          <a:prstGeom prst="rect">
            <a:avLst/>
          </a:prstGeom>
        </p:spPr>
        <p:txBody>
          <a:bodyPr rIns="132080" anchor="ctr"/>
          <a:lstStyle>
            <a:lvl1pPr>
              <a:defRPr>
                <a:latin typeface="+mj-lt"/>
                <a:ea typeface="+mj-ea"/>
                <a:cs typeface="+mj-cs"/>
              </a:defRPr>
            </a:lvl1pPr>
          </a:lstStyle>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r>
              <a:rPr lang="nl-NL" sz="3200" b="1" dirty="0">
                <a:solidFill>
                  <a:schemeClr val="tx2"/>
                </a:solidFill>
                <a:latin typeface="Arial" panose="020B0604020202020204" pitchFamily="34" charset="0"/>
                <a:cs typeface="Arial" panose="020B0604020202020204" pitchFamily="34" charset="0"/>
              </a:rPr>
              <a:t>The power of </a:t>
            </a:r>
            <a:r>
              <a:rPr lang="nl-NL" sz="3200" b="1" dirty="0" err="1">
                <a:solidFill>
                  <a:schemeClr val="tx2"/>
                </a:solidFill>
                <a:latin typeface="Arial" panose="020B0604020202020204" pitchFamily="34" charset="0"/>
                <a:cs typeface="Arial" panose="020B0604020202020204" pitchFamily="34" charset="0"/>
              </a:rPr>
              <a:t>imagination</a:t>
            </a:r>
            <a:endParaRPr lang="nl-NL" sz="3200" b="1" i="1" dirty="0">
              <a:solidFill>
                <a:schemeClr val="tx2"/>
              </a:solidFill>
              <a:latin typeface="Arial" panose="020B0604020202020204" pitchFamily="34" charset="0"/>
              <a:cs typeface="Arial" panose="020B0604020202020204" pitchFamily="34" charset="0"/>
            </a:endParaRPr>
          </a:p>
        </p:txBody>
      </p:sp>
      <p:sp>
        <p:nvSpPr>
          <p:cNvPr id="8" name="Rectangle 5">
            <a:extLst>
              <a:ext uri="{FF2B5EF4-FFF2-40B4-BE49-F238E27FC236}">
                <a16:creationId xmlns:a16="http://schemas.microsoft.com/office/drawing/2014/main" xmlns="" id="{6587AB70-7BFD-9829-B848-FAF2A284669F}"/>
              </a:ext>
            </a:extLst>
          </p:cNvPr>
          <p:cNvSpPr txBox="1">
            <a:spLocks noChangeArrowheads="1"/>
          </p:cNvSpPr>
          <p:nvPr/>
        </p:nvSpPr>
        <p:spPr>
          <a:xfrm>
            <a:off x="266701" y="0"/>
            <a:ext cx="9601200" cy="796304"/>
          </a:xfrm>
          <a:prstGeom prst="rect">
            <a:avLst/>
          </a:prstGeom>
        </p:spPr>
        <p:txBody>
          <a:bodyPr rIns="132080" anchor="ctr"/>
          <a:lstStyle>
            <a:lvl1pPr>
              <a:defRPr>
                <a:latin typeface="+mj-lt"/>
                <a:ea typeface="+mj-ea"/>
                <a:cs typeface="+mj-cs"/>
              </a:defRPr>
            </a:lvl1pPr>
          </a:lstStyle>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a:p>
            <a:pPr marL="10319" algn="ctr">
              <a:spcBef>
                <a:spcPts val="81"/>
              </a:spcBef>
            </a:pPr>
            <a:r>
              <a:rPr lang="en-US" sz="3200" b="1" dirty="0">
                <a:solidFill>
                  <a:schemeClr val="tx2"/>
                </a:solidFill>
                <a:latin typeface="Arial" panose="020B0604020202020204" pitchFamily="34" charset="0"/>
                <a:cs typeface="Arial" panose="020B0604020202020204" pitchFamily="34" charset="0"/>
              </a:rPr>
              <a:t>From Mythology to Science Fiction</a:t>
            </a:r>
            <a:endParaRPr lang="nl-NL" sz="3200" b="1" kern="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70161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5" name="Tekstvak 14">
            <a:extLst>
              <a:ext uri="{FF2B5EF4-FFF2-40B4-BE49-F238E27FC236}">
                <a16:creationId xmlns:a16="http://schemas.microsoft.com/office/drawing/2014/main" xmlns="" id="{359B93F0-1724-A941-8E7A-5C2EF0B1EDDC}"/>
              </a:ext>
            </a:extLst>
          </p:cNvPr>
          <p:cNvSpPr txBox="1"/>
          <p:nvPr/>
        </p:nvSpPr>
        <p:spPr>
          <a:xfrm>
            <a:off x="358736" y="5835184"/>
            <a:ext cx="3113404" cy="523220"/>
          </a:xfrm>
          <a:prstGeom prst="rect">
            <a:avLst/>
          </a:prstGeom>
          <a:noFill/>
        </p:spPr>
        <p:txBody>
          <a:bodyPr wrap="square" rtlCol="0">
            <a:spAutoFit/>
          </a:bodyPr>
          <a:lstStyle/>
          <a:p>
            <a:r>
              <a:rPr lang="nl-NL" sz="1400" spc="-4" dirty="0">
                <a:solidFill>
                  <a:srgbClr val="1E497D"/>
                </a:solidFill>
                <a:latin typeface="+mj-lt"/>
              </a:rPr>
              <a:t>Charles </a:t>
            </a:r>
            <a:r>
              <a:rPr lang="nl-NL" sz="1400" spc="-4" dirty="0" err="1">
                <a:solidFill>
                  <a:srgbClr val="1E497D"/>
                </a:solidFill>
                <a:latin typeface="+mj-lt"/>
              </a:rPr>
              <a:t>Babbage</a:t>
            </a:r>
            <a:r>
              <a:rPr lang="nl-NL" sz="1400" spc="-4" dirty="0">
                <a:solidFill>
                  <a:srgbClr val="1E497D"/>
                </a:solidFill>
                <a:latin typeface="+mj-lt"/>
              </a:rPr>
              <a:t> 1791 – 1871</a:t>
            </a:r>
          </a:p>
          <a:p>
            <a:r>
              <a:rPr lang="nl-NL" sz="1400" i="1" spc="-4" dirty="0" err="1">
                <a:solidFill>
                  <a:srgbClr val="1E497D"/>
                </a:solidFill>
                <a:latin typeface="+mj-lt"/>
              </a:rPr>
              <a:t>Analytical</a:t>
            </a:r>
            <a:r>
              <a:rPr lang="nl-NL" sz="1400" i="1" spc="-4" dirty="0">
                <a:solidFill>
                  <a:srgbClr val="1E497D"/>
                </a:solidFill>
                <a:latin typeface="+mj-lt"/>
              </a:rPr>
              <a:t> Engine</a:t>
            </a:r>
          </a:p>
        </p:txBody>
      </p:sp>
      <p:pic>
        <p:nvPicPr>
          <p:cNvPr id="24" name="Picture 2" descr="Afbeeldingsresultaat voor babbage">
            <a:extLst>
              <a:ext uri="{FF2B5EF4-FFF2-40B4-BE49-F238E27FC236}">
                <a16:creationId xmlns:a16="http://schemas.microsoft.com/office/drawing/2014/main" xmlns="" id="{CF10B189-D7F1-0D47-8046-5BB1029C1B5E}"/>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2590800"/>
            <a:ext cx="2544587" cy="301880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18" name="Rectangle 5">
            <a:extLst>
              <a:ext uri="{FF2B5EF4-FFF2-40B4-BE49-F238E27FC236}">
                <a16:creationId xmlns:a16="http://schemas.microsoft.com/office/drawing/2014/main" xmlns="" id="{4DEF20E8-1453-486B-936A-4F50EBC1FB75}"/>
              </a:ext>
            </a:extLst>
          </p:cNvPr>
          <p:cNvSpPr txBox="1">
            <a:spLocks noChangeArrowheads="1"/>
          </p:cNvSpPr>
          <p:nvPr/>
        </p:nvSpPr>
        <p:spPr>
          <a:xfrm>
            <a:off x="188844" y="1123717"/>
            <a:ext cx="9764712" cy="369040"/>
          </a:xfrm>
          <a:prstGeom prst="rect">
            <a:avLst/>
          </a:prstGeom>
        </p:spPr>
        <p:txBody>
          <a:bodyPr rIns="132080" anchor="ctr"/>
          <a:lstStyle>
            <a:lvl1pPr>
              <a:defRPr>
                <a:latin typeface="+mj-lt"/>
                <a:ea typeface="+mj-ea"/>
                <a:cs typeface="+mj-cs"/>
              </a:defRPr>
            </a:lvl1pPr>
          </a:lstStyle>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r>
              <a:rPr lang="nl-NL" sz="3200" b="1" dirty="0">
                <a:solidFill>
                  <a:schemeClr val="tx2"/>
                </a:solidFill>
                <a:latin typeface="Arial" panose="020B0604020202020204" pitchFamily="34" charset="0"/>
                <a:cs typeface="Arial" panose="020B0604020202020204" pitchFamily="34" charset="0"/>
              </a:rPr>
              <a:t>Three </a:t>
            </a:r>
            <a:r>
              <a:rPr lang="nl-NL" sz="3200" b="1" dirty="0" err="1">
                <a:solidFill>
                  <a:schemeClr val="tx2"/>
                </a:solidFill>
                <a:latin typeface="Arial" panose="020B0604020202020204" pitchFamily="34" charset="0"/>
                <a:cs typeface="Arial" panose="020B0604020202020204" pitchFamily="34" charset="0"/>
              </a:rPr>
              <a:t>Breakthroughs</a:t>
            </a: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p:txBody>
      </p:sp>
      <p:sp>
        <p:nvSpPr>
          <p:cNvPr id="8" name="Rectangle 5">
            <a:extLst>
              <a:ext uri="{FF2B5EF4-FFF2-40B4-BE49-F238E27FC236}">
                <a16:creationId xmlns:a16="http://schemas.microsoft.com/office/drawing/2014/main" xmlns="" id="{6A742296-34BF-6299-3560-2928CD5D9001}"/>
              </a:ext>
            </a:extLst>
          </p:cNvPr>
          <p:cNvSpPr txBox="1">
            <a:spLocks noChangeArrowheads="1"/>
          </p:cNvSpPr>
          <p:nvPr/>
        </p:nvSpPr>
        <p:spPr>
          <a:xfrm>
            <a:off x="266701" y="0"/>
            <a:ext cx="9601200" cy="796304"/>
          </a:xfrm>
          <a:prstGeom prst="rect">
            <a:avLst/>
          </a:prstGeom>
        </p:spPr>
        <p:txBody>
          <a:bodyPr rIns="132080" anchor="ctr"/>
          <a:lstStyle>
            <a:lvl1pPr>
              <a:defRPr>
                <a:latin typeface="+mj-lt"/>
                <a:ea typeface="+mj-ea"/>
                <a:cs typeface="+mj-cs"/>
              </a:defRPr>
            </a:lvl1pPr>
          </a:lstStyle>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a:p>
            <a:pPr marL="10319" algn="ctr">
              <a:spcBef>
                <a:spcPts val="81"/>
              </a:spcBef>
            </a:pPr>
            <a:r>
              <a:rPr lang="en-US" sz="3200" b="1" dirty="0">
                <a:solidFill>
                  <a:schemeClr val="tx2"/>
                </a:solidFill>
                <a:latin typeface="Arial" panose="020B0604020202020204" pitchFamily="34" charset="0"/>
                <a:cs typeface="Arial" panose="020B0604020202020204" pitchFamily="34" charset="0"/>
              </a:rPr>
              <a:t>From Mythology to Science Fiction</a:t>
            </a:r>
            <a:endParaRPr lang="nl-NL" sz="3200" b="1" kern="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223513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5" name="Tekstvak 14">
            <a:extLst>
              <a:ext uri="{FF2B5EF4-FFF2-40B4-BE49-F238E27FC236}">
                <a16:creationId xmlns:a16="http://schemas.microsoft.com/office/drawing/2014/main" xmlns="" id="{359B93F0-1724-A941-8E7A-5C2EF0B1EDDC}"/>
              </a:ext>
            </a:extLst>
          </p:cNvPr>
          <p:cNvSpPr txBox="1"/>
          <p:nvPr/>
        </p:nvSpPr>
        <p:spPr>
          <a:xfrm>
            <a:off x="337180" y="5932884"/>
            <a:ext cx="3113404" cy="523220"/>
          </a:xfrm>
          <a:prstGeom prst="rect">
            <a:avLst/>
          </a:prstGeom>
          <a:noFill/>
        </p:spPr>
        <p:txBody>
          <a:bodyPr wrap="square" rtlCol="0">
            <a:spAutoFit/>
          </a:bodyPr>
          <a:lstStyle/>
          <a:p>
            <a:r>
              <a:rPr lang="nl-NL" sz="1400" spc="-4" dirty="0">
                <a:solidFill>
                  <a:srgbClr val="1E497D"/>
                </a:solidFill>
                <a:latin typeface="+mj-lt"/>
              </a:rPr>
              <a:t>Charles </a:t>
            </a:r>
            <a:r>
              <a:rPr lang="nl-NL" sz="1400" spc="-4" dirty="0" err="1">
                <a:solidFill>
                  <a:srgbClr val="1E497D"/>
                </a:solidFill>
                <a:latin typeface="+mj-lt"/>
              </a:rPr>
              <a:t>Babbage</a:t>
            </a:r>
            <a:r>
              <a:rPr lang="nl-NL" sz="1400" spc="-4" dirty="0">
                <a:solidFill>
                  <a:srgbClr val="1E497D"/>
                </a:solidFill>
                <a:latin typeface="+mj-lt"/>
              </a:rPr>
              <a:t> 1791 – 1871</a:t>
            </a:r>
          </a:p>
          <a:p>
            <a:r>
              <a:rPr lang="nl-NL" sz="1400" i="1" spc="-4" dirty="0" err="1">
                <a:solidFill>
                  <a:srgbClr val="1E497D"/>
                </a:solidFill>
                <a:latin typeface="+mj-lt"/>
              </a:rPr>
              <a:t>Analytical</a:t>
            </a:r>
            <a:r>
              <a:rPr lang="nl-NL" sz="1400" i="1" spc="-4" dirty="0">
                <a:solidFill>
                  <a:srgbClr val="1E497D"/>
                </a:solidFill>
                <a:latin typeface="+mj-lt"/>
              </a:rPr>
              <a:t> Engine</a:t>
            </a:r>
          </a:p>
        </p:txBody>
      </p:sp>
      <p:pic>
        <p:nvPicPr>
          <p:cNvPr id="24" name="Picture 2" descr="Afbeeldingsresultaat voor babbage">
            <a:extLst>
              <a:ext uri="{FF2B5EF4-FFF2-40B4-BE49-F238E27FC236}">
                <a16:creationId xmlns:a16="http://schemas.microsoft.com/office/drawing/2014/main" xmlns="" id="{CF10B189-D7F1-0D47-8046-5BB1029C1B5E}"/>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7180" y="2751909"/>
            <a:ext cx="2544587" cy="301880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19" name="Picture 6" descr="200px-JohnvonNeumann-LosAlamos.gif">
            <a:extLst>
              <a:ext uri="{FF2B5EF4-FFF2-40B4-BE49-F238E27FC236}">
                <a16:creationId xmlns:a16="http://schemas.microsoft.com/office/drawing/2014/main" xmlns="" id="{BE39D321-0B34-4915-AFC5-F955382A40FA}"/>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1446" t="1602" r="434" b="2168"/>
          <a:stretch/>
        </p:blipFill>
        <p:spPr bwMode="auto">
          <a:xfrm>
            <a:off x="3859541" y="2743200"/>
            <a:ext cx="2186918" cy="301880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 name="TextBox 1">
            <a:extLst>
              <a:ext uri="{FF2B5EF4-FFF2-40B4-BE49-F238E27FC236}">
                <a16:creationId xmlns:a16="http://schemas.microsoft.com/office/drawing/2014/main" xmlns="" id="{7C8B7D0F-3B3C-4659-9EED-1C00A4BAD1B7}"/>
              </a:ext>
            </a:extLst>
          </p:cNvPr>
          <p:cNvSpPr txBox="1"/>
          <p:nvPr/>
        </p:nvSpPr>
        <p:spPr>
          <a:xfrm>
            <a:off x="3828032" y="5996293"/>
            <a:ext cx="2675782" cy="523220"/>
          </a:xfrm>
          <a:prstGeom prst="rect">
            <a:avLst/>
          </a:prstGeom>
          <a:noFill/>
        </p:spPr>
        <p:txBody>
          <a:bodyPr wrap="square" rtlCol="0">
            <a:spAutoFit/>
          </a:bodyPr>
          <a:lstStyle/>
          <a:p>
            <a:r>
              <a:rPr lang="en-US" sz="1400" spc="-4" dirty="0">
                <a:solidFill>
                  <a:srgbClr val="1E497D"/>
                </a:solidFill>
                <a:latin typeface="+mj-lt"/>
              </a:rPr>
              <a:t>John von Neumann 1903 - 1957</a:t>
            </a:r>
          </a:p>
          <a:p>
            <a:r>
              <a:rPr lang="en-US" sz="1400" i="1" spc="-4" dirty="0">
                <a:solidFill>
                  <a:srgbClr val="1E497D"/>
                </a:solidFill>
                <a:latin typeface="+mj-lt"/>
              </a:rPr>
              <a:t>Minimax-method</a:t>
            </a:r>
            <a:endParaRPr lang="nl-NL" sz="1400" i="1" spc="-4" dirty="0">
              <a:solidFill>
                <a:srgbClr val="1E497D"/>
              </a:solidFill>
              <a:latin typeface="+mj-lt"/>
            </a:endParaRPr>
          </a:p>
        </p:txBody>
      </p:sp>
      <p:sp>
        <p:nvSpPr>
          <p:cNvPr id="8" name="Rectangle 5">
            <a:extLst>
              <a:ext uri="{FF2B5EF4-FFF2-40B4-BE49-F238E27FC236}">
                <a16:creationId xmlns:a16="http://schemas.microsoft.com/office/drawing/2014/main" xmlns="" id="{260074E3-52CB-01D6-B070-357BFDAC896E}"/>
              </a:ext>
            </a:extLst>
          </p:cNvPr>
          <p:cNvSpPr txBox="1">
            <a:spLocks noChangeArrowheads="1"/>
          </p:cNvSpPr>
          <p:nvPr/>
        </p:nvSpPr>
        <p:spPr>
          <a:xfrm>
            <a:off x="188844" y="1123717"/>
            <a:ext cx="9764712" cy="369040"/>
          </a:xfrm>
          <a:prstGeom prst="rect">
            <a:avLst/>
          </a:prstGeom>
        </p:spPr>
        <p:txBody>
          <a:bodyPr rIns="132080" anchor="ctr"/>
          <a:lstStyle>
            <a:lvl1pPr>
              <a:defRPr>
                <a:latin typeface="+mj-lt"/>
                <a:ea typeface="+mj-ea"/>
                <a:cs typeface="+mj-cs"/>
              </a:defRPr>
            </a:lvl1pPr>
          </a:lstStyle>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r>
              <a:rPr lang="nl-NL" sz="3200" b="1" dirty="0">
                <a:solidFill>
                  <a:schemeClr val="tx2"/>
                </a:solidFill>
                <a:latin typeface="Arial" panose="020B0604020202020204" pitchFamily="34" charset="0"/>
                <a:cs typeface="Arial" panose="020B0604020202020204" pitchFamily="34" charset="0"/>
              </a:rPr>
              <a:t>Three </a:t>
            </a:r>
            <a:r>
              <a:rPr lang="nl-NL" sz="3200" b="1" dirty="0" err="1">
                <a:solidFill>
                  <a:schemeClr val="tx2"/>
                </a:solidFill>
                <a:latin typeface="Arial" panose="020B0604020202020204" pitchFamily="34" charset="0"/>
                <a:cs typeface="Arial" panose="020B0604020202020204" pitchFamily="34" charset="0"/>
              </a:rPr>
              <a:t>Breakthroughs</a:t>
            </a: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p:txBody>
      </p:sp>
      <p:sp>
        <p:nvSpPr>
          <p:cNvPr id="9" name="Rectangle 5">
            <a:extLst>
              <a:ext uri="{FF2B5EF4-FFF2-40B4-BE49-F238E27FC236}">
                <a16:creationId xmlns:a16="http://schemas.microsoft.com/office/drawing/2014/main" xmlns="" id="{F4184024-1012-9328-6F1F-51B82322F591}"/>
              </a:ext>
            </a:extLst>
          </p:cNvPr>
          <p:cNvSpPr txBox="1">
            <a:spLocks noChangeArrowheads="1"/>
          </p:cNvSpPr>
          <p:nvPr/>
        </p:nvSpPr>
        <p:spPr>
          <a:xfrm>
            <a:off x="266701" y="0"/>
            <a:ext cx="9601200" cy="796304"/>
          </a:xfrm>
          <a:prstGeom prst="rect">
            <a:avLst/>
          </a:prstGeom>
        </p:spPr>
        <p:txBody>
          <a:bodyPr rIns="132080" anchor="ctr"/>
          <a:lstStyle>
            <a:lvl1pPr>
              <a:defRPr>
                <a:latin typeface="+mj-lt"/>
                <a:ea typeface="+mj-ea"/>
                <a:cs typeface="+mj-cs"/>
              </a:defRPr>
            </a:lvl1pPr>
          </a:lstStyle>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a:p>
            <a:pPr marL="10319" algn="ctr">
              <a:spcBef>
                <a:spcPts val="81"/>
              </a:spcBef>
            </a:pPr>
            <a:r>
              <a:rPr lang="en-US" sz="3200" b="1" dirty="0">
                <a:solidFill>
                  <a:schemeClr val="tx2"/>
                </a:solidFill>
                <a:latin typeface="Arial" panose="020B0604020202020204" pitchFamily="34" charset="0"/>
                <a:cs typeface="Arial" panose="020B0604020202020204" pitchFamily="34" charset="0"/>
              </a:rPr>
              <a:t>From Mythology to Science Fiction</a:t>
            </a:r>
            <a:endParaRPr lang="nl-NL" sz="3200" b="1" kern="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772575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5" name="Tekstvak 14">
            <a:extLst>
              <a:ext uri="{FF2B5EF4-FFF2-40B4-BE49-F238E27FC236}">
                <a16:creationId xmlns:a16="http://schemas.microsoft.com/office/drawing/2014/main" xmlns="" id="{359B93F0-1724-A941-8E7A-5C2EF0B1EDDC}"/>
              </a:ext>
            </a:extLst>
          </p:cNvPr>
          <p:cNvSpPr txBox="1"/>
          <p:nvPr/>
        </p:nvSpPr>
        <p:spPr>
          <a:xfrm>
            <a:off x="288105" y="5959862"/>
            <a:ext cx="3113404" cy="523220"/>
          </a:xfrm>
          <a:prstGeom prst="rect">
            <a:avLst/>
          </a:prstGeom>
          <a:noFill/>
        </p:spPr>
        <p:txBody>
          <a:bodyPr wrap="square" rtlCol="0">
            <a:spAutoFit/>
          </a:bodyPr>
          <a:lstStyle/>
          <a:p>
            <a:r>
              <a:rPr lang="nl-NL" sz="1400" spc="-4" dirty="0">
                <a:solidFill>
                  <a:srgbClr val="1E497D"/>
                </a:solidFill>
                <a:latin typeface="+mj-lt"/>
              </a:rPr>
              <a:t>Charles </a:t>
            </a:r>
            <a:r>
              <a:rPr lang="nl-NL" sz="1400" spc="-4" dirty="0" err="1">
                <a:solidFill>
                  <a:srgbClr val="1E497D"/>
                </a:solidFill>
                <a:latin typeface="+mj-lt"/>
              </a:rPr>
              <a:t>Babbage</a:t>
            </a:r>
            <a:r>
              <a:rPr lang="nl-NL" sz="1400" spc="-4" dirty="0">
                <a:solidFill>
                  <a:srgbClr val="1E497D"/>
                </a:solidFill>
                <a:latin typeface="+mj-lt"/>
              </a:rPr>
              <a:t> 1791 – 1871</a:t>
            </a:r>
          </a:p>
          <a:p>
            <a:r>
              <a:rPr lang="nl-NL" sz="1400" i="1" spc="-4" dirty="0" err="1">
                <a:solidFill>
                  <a:srgbClr val="1E497D"/>
                </a:solidFill>
                <a:latin typeface="+mj-lt"/>
              </a:rPr>
              <a:t>Analytical</a:t>
            </a:r>
            <a:r>
              <a:rPr lang="nl-NL" sz="1400" i="1" spc="-4" dirty="0">
                <a:solidFill>
                  <a:srgbClr val="1E497D"/>
                </a:solidFill>
                <a:latin typeface="+mj-lt"/>
              </a:rPr>
              <a:t> Engine</a:t>
            </a:r>
          </a:p>
        </p:txBody>
      </p:sp>
      <p:pic>
        <p:nvPicPr>
          <p:cNvPr id="24" name="Picture 2" descr="Afbeeldingsresultaat voor babbage">
            <a:extLst>
              <a:ext uri="{FF2B5EF4-FFF2-40B4-BE49-F238E27FC236}">
                <a16:creationId xmlns:a16="http://schemas.microsoft.com/office/drawing/2014/main" xmlns="" id="{CF10B189-D7F1-0D47-8046-5BB1029C1B5E}"/>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569" y="2715478"/>
            <a:ext cx="2544587" cy="301880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19" name="Picture 6" descr="200px-JohnvonNeumann-LosAlamos.gif">
            <a:extLst>
              <a:ext uri="{FF2B5EF4-FFF2-40B4-BE49-F238E27FC236}">
                <a16:creationId xmlns:a16="http://schemas.microsoft.com/office/drawing/2014/main" xmlns="" id="{BE39D321-0B34-4915-AFC5-F955382A40FA}"/>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1446" t="1602" r="434" b="2168"/>
          <a:stretch/>
        </p:blipFill>
        <p:spPr bwMode="auto">
          <a:xfrm>
            <a:off x="3908930" y="2706769"/>
            <a:ext cx="2186918" cy="301880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 name="TextBox 1">
            <a:extLst>
              <a:ext uri="{FF2B5EF4-FFF2-40B4-BE49-F238E27FC236}">
                <a16:creationId xmlns:a16="http://schemas.microsoft.com/office/drawing/2014/main" xmlns="" id="{7C8B7D0F-3B3C-4659-9EED-1C00A4BAD1B7}"/>
              </a:ext>
            </a:extLst>
          </p:cNvPr>
          <p:cNvSpPr txBox="1"/>
          <p:nvPr/>
        </p:nvSpPr>
        <p:spPr>
          <a:xfrm>
            <a:off x="3877421" y="5959862"/>
            <a:ext cx="2675782" cy="523220"/>
          </a:xfrm>
          <a:prstGeom prst="rect">
            <a:avLst/>
          </a:prstGeom>
          <a:noFill/>
        </p:spPr>
        <p:txBody>
          <a:bodyPr wrap="square" rtlCol="0">
            <a:spAutoFit/>
          </a:bodyPr>
          <a:lstStyle/>
          <a:p>
            <a:r>
              <a:rPr lang="en-US" sz="1400" spc="-4" dirty="0">
                <a:solidFill>
                  <a:srgbClr val="1E497D"/>
                </a:solidFill>
                <a:latin typeface="+mj-lt"/>
              </a:rPr>
              <a:t>John von Neumann 1903 - 1957</a:t>
            </a:r>
          </a:p>
          <a:p>
            <a:r>
              <a:rPr lang="en-US" sz="1400" i="1" spc="-4" dirty="0">
                <a:solidFill>
                  <a:srgbClr val="1E497D"/>
                </a:solidFill>
                <a:latin typeface="+mj-lt"/>
              </a:rPr>
              <a:t>Minimax-</a:t>
            </a:r>
            <a:r>
              <a:rPr lang="en-US" sz="1400" i="1" spc="-4" dirty="0" err="1">
                <a:solidFill>
                  <a:srgbClr val="1E497D"/>
                </a:solidFill>
                <a:latin typeface="+mj-lt"/>
              </a:rPr>
              <a:t>methode</a:t>
            </a:r>
            <a:endParaRPr lang="nl-NL" sz="1400" i="1" spc="-4" dirty="0">
              <a:solidFill>
                <a:srgbClr val="1E497D"/>
              </a:solidFill>
              <a:latin typeface="+mj-lt"/>
            </a:endParaRPr>
          </a:p>
        </p:txBody>
      </p:sp>
      <p:sp>
        <p:nvSpPr>
          <p:cNvPr id="30" name="Tekstvak 29">
            <a:extLst>
              <a:ext uri="{FF2B5EF4-FFF2-40B4-BE49-F238E27FC236}">
                <a16:creationId xmlns:a16="http://schemas.microsoft.com/office/drawing/2014/main" xmlns="" id="{E235421A-47B4-46CB-8524-82D868D175F0}"/>
              </a:ext>
            </a:extLst>
          </p:cNvPr>
          <p:cNvSpPr txBox="1"/>
          <p:nvPr/>
        </p:nvSpPr>
        <p:spPr>
          <a:xfrm>
            <a:off x="7029115" y="5959862"/>
            <a:ext cx="2667001" cy="523220"/>
          </a:xfrm>
          <a:prstGeom prst="rect">
            <a:avLst/>
          </a:prstGeom>
          <a:noFill/>
        </p:spPr>
        <p:txBody>
          <a:bodyPr wrap="square" rtlCol="0">
            <a:spAutoFit/>
          </a:bodyPr>
          <a:lstStyle/>
          <a:p>
            <a:r>
              <a:rPr lang="nl-NL" sz="1400" spc="-4" dirty="0">
                <a:solidFill>
                  <a:srgbClr val="1E497D"/>
                </a:solidFill>
                <a:latin typeface="+mj-lt"/>
              </a:rPr>
              <a:t>Konrad </a:t>
            </a:r>
            <a:r>
              <a:rPr lang="nl-NL" sz="1400" spc="-4" dirty="0" err="1">
                <a:solidFill>
                  <a:srgbClr val="1E497D"/>
                </a:solidFill>
                <a:latin typeface="+mj-lt"/>
              </a:rPr>
              <a:t>Zuse</a:t>
            </a:r>
            <a:r>
              <a:rPr lang="nl-NL" sz="1400" spc="-4" dirty="0">
                <a:solidFill>
                  <a:srgbClr val="1E497D"/>
                </a:solidFill>
                <a:latin typeface="+mj-lt"/>
              </a:rPr>
              <a:t> 1910 – 1995</a:t>
            </a:r>
          </a:p>
          <a:p>
            <a:r>
              <a:rPr lang="nl-NL" sz="1400" i="1" spc="-4" dirty="0">
                <a:solidFill>
                  <a:srgbClr val="1E497D"/>
                </a:solidFill>
                <a:latin typeface="+mj-lt"/>
              </a:rPr>
              <a:t>Z3-machine</a:t>
            </a:r>
          </a:p>
        </p:txBody>
      </p:sp>
      <p:pic>
        <p:nvPicPr>
          <p:cNvPr id="31" name="Picture 2" descr="Afbeeldingsresultaat voor Konrad Zuse">
            <a:extLst>
              <a:ext uri="{FF2B5EF4-FFF2-40B4-BE49-F238E27FC236}">
                <a16:creationId xmlns:a16="http://schemas.microsoft.com/office/drawing/2014/main" xmlns="" id="{99ED90DC-50F4-4B20-9252-73A51919722F}"/>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143" t="347" r="2716" b="829"/>
          <a:stretch/>
        </p:blipFill>
        <p:spPr bwMode="auto">
          <a:xfrm>
            <a:off x="7073622" y="2696829"/>
            <a:ext cx="2186918" cy="302874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a16="http://schemas.microsoft.com/office/drawing/2014/main" xmlns="" id="{49D95E7D-929C-AC3E-AFA9-939931F08152}"/>
              </a:ext>
            </a:extLst>
          </p:cNvPr>
          <p:cNvSpPr txBox="1">
            <a:spLocks noChangeArrowheads="1"/>
          </p:cNvSpPr>
          <p:nvPr/>
        </p:nvSpPr>
        <p:spPr>
          <a:xfrm>
            <a:off x="188844" y="1123717"/>
            <a:ext cx="9764712" cy="369040"/>
          </a:xfrm>
          <a:prstGeom prst="rect">
            <a:avLst/>
          </a:prstGeom>
        </p:spPr>
        <p:txBody>
          <a:bodyPr rIns="132080" anchor="ctr"/>
          <a:lstStyle>
            <a:lvl1pPr>
              <a:defRPr>
                <a:latin typeface="+mj-lt"/>
                <a:ea typeface="+mj-ea"/>
                <a:cs typeface="+mj-cs"/>
              </a:defRPr>
            </a:lvl1pPr>
          </a:lstStyle>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r>
              <a:rPr lang="nl-NL" sz="3200" b="1" dirty="0">
                <a:solidFill>
                  <a:schemeClr val="tx2"/>
                </a:solidFill>
                <a:latin typeface="Arial" panose="020B0604020202020204" pitchFamily="34" charset="0"/>
                <a:cs typeface="Arial" panose="020B0604020202020204" pitchFamily="34" charset="0"/>
              </a:rPr>
              <a:t>Three </a:t>
            </a:r>
            <a:r>
              <a:rPr lang="nl-NL" sz="3200" b="1" dirty="0" err="1">
                <a:solidFill>
                  <a:schemeClr val="tx2"/>
                </a:solidFill>
                <a:latin typeface="Arial" panose="020B0604020202020204" pitchFamily="34" charset="0"/>
                <a:cs typeface="Arial" panose="020B0604020202020204" pitchFamily="34" charset="0"/>
              </a:rPr>
              <a:t>Breakthroughs</a:t>
            </a: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p:txBody>
      </p:sp>
      <p:sp>
        <p:nvSpPr>
          <p:cNvPr id="7" name="Rectangle 5">
            <a:extLst>
              <a:ext uri="{FF2B5EF4-FFF2-40B4-BE49-F238E27FC236}">
                <a16:creationId xmlns:a16="http://schemas.microsoft.com/office/drawing/2014/main" xmlns="" id="{CF30DB2B-F4E3-5B24-FD4C-F40BD1D7B976}"/>
              </a:ext>
            </a:extLst>
          </p:cNvPr>
          <p:cNvSpPr txBox="1">
            <a:spLocks noChangeArrowheads="1"/>
          </p:cNvSpPr>
          <p:nvPr/>
        </p:nvSpPr>
        <p:spPr>
          <a:xfrm>
            <a:off x="266701" y="0"/>
            <a:ext cx="9601200" cy="796304"/>
          </a:xfrm>
          <a:prstGeom prst="rect">
            <a:avLst/>
          </a:prstGeom>
        </p:spPr>
        <p:txBody>
          <a:bodyPr rIns="132080" anchor="ctr"/>
          <a:lstStyle>
            <a:lvl1pPr>
              <a:defRPr>
                <a:latin typeface="+mj-lt"/>
                <a:ea typeface="+mj-ea"/>
                <a:cs typeface="+mj-cs"/>
              </a:defRPr>
            </a:lvl1pPr>
          </a:lstStyle>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a:p>
            <a:pPr marL="10319" algn="ctr">
              <a:spcBef>
                <a:spcPts val="81"/>
              </a:spcBef>
            </a:pPr>
            <a:r>
              <a:rPr lang="en-US" sz="3200" b="1" dirty="0">
                <a:solidFill>
                  <a:schemeClr val="tx2"/>
                </a:solidFill>
                <a:latin typeface="Arial" panose="020B0604020202020204" pitchFamily="34" charset="0"/>
                <a:cs typeface="Arial" panose="020B0604020202020204" pitchFamily="34" charset="0"/>
              </a:rPr>
              <a:t>From Mythology to Science Fiction</a:t>
            </a:r>
            <a:endParaRPr lang="nl-NL" sz="3200" b="1" kern="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30989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6" name="Content Placeholder 4" descr="200px-Claude_Elwood_Shannon_%281916-2001%29.jpg">
            <a:extLst>
              <a:ext uri="{FF2B5EF4-FFF2-40B4-BE49-F238E27FC236}">
                <a16:creationId xmlns:a16="http://schemas.microsoft.com/office/drawing/2014/main" xmlns="" id="{7B5ADB10-886F-A143-BC88-D41E755BD690}"/>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a:xfrm>
            <a:off x="381000" y="2522343"/>
            <a:ext cx="2219434" cy="3392104"/>
          </a:xfrm>
          <a:prstGeom prst="rect">
            <a:avLst/>
          </a:prstGeom>
          <a:noFill/>
          <a:effectLst>
            <a:outerShdw blurRad="50800" dist="38100" dir="2700000" algn="tl" rotWithShape="0">
              <a:prstClr val="black">
                <a:alpha val="40000"/>
              </a:prstClr>
            </a:outerShdw>
          </a:effectLst>
        </p:spPr>
      </p:pic>
      <p:sp>
        <p:nvSpPr>
          <p:cNvPr id="28" name="TextBox 2">
            <a:extLst>
              <a:ext uri="{FF2B5EF4-FFF2-40B4-BE49-F238E27FC236}">
                <a16:creationId xmlns:a16="http://schemas.microsoft.com/office/drawing/2014/main" xmlns="" id="{C87641E5-E36D-CE42-A1B4-E65EC01C7C15}"/>
              </a:ext>
            </a:extLst>
          </p:cNvPr>
          <p:cNvSpPr txBox="1"/>
          <p:nvPr/>
        </p:nvSpPr>
        <p:spPr>
          <a:xfrm>
            <a:off x="275235" y="5966936"/>
            <a:ext cx="4068165" cy="738664"/>
          </a:xfrm>
          <a:prstGeom prst="rect">
            <a:avLst/>
          </a:prstGeom>
          <a:noFill/>
        </p:spPr>
        <p:txBody>
          <a:bodyPr wrap="square" rtlCol="0">
            <a:spAutoFit/>
          </a:bodyPr>
          <a:lstStyle>
            <a:defPPr>
              <a:defRPr lang="nl-NL"/>
            </a:defPPr>
            <a:lvl1pPr>
              <a:defRPr sz="1400" spc="-4">
                <a:solidFill>
                  <a:srgbClr val="1E497D"/>
                </a:solidFill>
                <a:latin typeface="Georgia"/>
              </a:defRPr>
            </a:lvl1pPr>
          </a:lstStyle>
          <a:p>
            <a:r>
              <a:rPr lang="en-US" dirty="0"/>
              <a:t>Claude Shannon 1916 – 2001</a:t>
            </a:r>
          </a:p>
          <a:p>
            <a:r>
              <a:rPr lang="en-US" i="1" dirty="0"/>
              <a:t>Programming a Computer for Playing Chess 1950</a:t>
            </a:r>
            <a:endParaRPr lang="nl-NL" i="1" dirty="0"/>
          </a:p>
        </p:txBody>
      </p:sp>
      <p:sp>
        <p:nvSpPr>
          <p:cNvPr id="2" name="Rectangle 5">
            <a:extLst>
              <a:ext uri="{FF2B5EF4-FFF2-40B4-BE49-F238E27FC236}">
                <a16:creationId xmlns:a16="http://schemas.microsoft.com/office/drawing/2014/main" xmlns="" id="{B35BF9CA-5A63-3689-2029-CF1AC006665E}"/>
              </a:ext>
            </a:extLst>
          </p:cNvPr>
          <p:cNvSpPr txBox="1">
            <a:spLocks noChangeArrowheads="1"/>
          </p:cNvSpPr>
          <p:nvPr/>
        </p:nvSpPr>
        <p:spPr>
          <a:xfrm>
            <a:off x="266701" y="0"/>
            <a:ext cx="9601200" cy="796304"/>
          </a:xfrm>
          <a:prstGeom prst="rect">
            <a:avLst/>
          </a:prstGeom>
        </p:spPr>
        <p:txBody>
          <a:bodyPr rIns="132080" anchor="ctr"/>
          <a:lstStyle>
            <a:lvl1pPr>
              <a:defRPr>
                <a:latin typeface="+mj-lt"/>
                <a:ea typeface="+mj-ea"/>
                <a:cs typeface="+mj-cs"/>
              </a:defRPr>
            </a:lvl1pPr>
          </a:lstStyle>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a:p>
            <a:pPr marL="10319" algn="ctr">
              <a:spcBef>
                <a:spcPts val="81"/>
              </a:spcBef>
            </a:pPr>
            <a:r>
              <a:rPr lang="en-US" sz="3200" b="1" dirty="0">
                <a:solidFill>
                  <a:schemeClr val="tx2"/>
                </a:solidFill>
                <a:latin typeface="Arial" panose="020B0604020202020204" pitchFamily="34" charset="0"/>
                <a:cs typeface="Arial" panose="020B0604020202020204" pitchFamily="34" charset="0"/>
              </a:rPr>
              <a:t>From Mythology to Science Fiction</a:t>
            </a:r>
            <a:endParaRPr lang="nl-NL" sz="3200" b="1" kern="0" dirty="0">
              <a:solidFill>
                <a:schemeClr val="tx2"/>
              </a:solidFill>
              <a:latin typeface="Arial" panose="020B0604020202020204" pitchFamily="34" charset="0"/>
              <a:cs typeface="Arial" panose="020B0604020202020204" pitchFamily="34" charset="0"/>
            </a:endParaRPr>
          </a:p>
        </p:txBody>
      </p:sp>
      <p:sp>
        <p:nvSpPr>
          <p:cNvPr id="5" name="Rectangle 5">
            <a:extLst>
              <a:ext uri="{FF2B5EF4-FFF2-40B4-BE49-F238E27FC236}">
                <a16:creationId xmlns:a16="http://schemas.microsoft.com/office/drawing/2014/main" xmlns="" id="{24C30E6E-5092-C750-C588-EECCF4FB42E5}"/>
              </a:ext>
            </a:extLst>
          </p:cNvPr>
          <p:cNvSpPr txBox="1">
            <a:spLocks noChangeArrowheads="1"/>
          </p:cNvSpPr>
          <p:nvPr/>
        </p:nvSpPr>
        <p:spPr>
          <a:xfrm>
            <a:off x="188844" y="1123717"/>
            <a:ext cx="9764712" cy="369040"/>
          </a:xfrm>
          <a:prstGeom prst="rect">
            <a:avLst/>
          </a:prstGeom>
        </p:spPr>
        <p:txBody>
          <a:bodyPr rIns="132080" anchor="ctr"/>
          <a:lstStyle>
            <a:lvl1pPr>
              <a:defRPr>
                <a:latin typeface="+mj-lt"/>
                <a:ea typeface="+mj-ea"/>
                <a:cs typeface="+mj-cs"/>
              </a:defRPr>
            </a:lvl1pPr>
          </a:lstStyle>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r>
              <a:rPr lang="nl-NL" sz="3200" b="1" dirty="0">
                <a:solidFill>
                  <a:schemeClr val="tx2"/>
                </a:solidFill>
                <a:latin typeface="Arial" panose="020B0604020202020204" pitchFamily="34" charset="0"/>
                <a:cs typeface="Arial" panose="020B0604020202020204" pitchFamily="34" charset="0"/>
              </a:rPr>
              <a:t>The first </a:t>
            </a:r>
            <a:r>
              <a:rPr lang="nl-NL" sz="3200" b="1" dirty="0" err="1">
                <a:solidFill>
                  <a:schemeClr val="tx2"/>
                </a:solidFill>
                <a:latin typeface="Arial" panose="020B0604020202020204" pitchFamily="34" charset="0"/>
                <a:cs typeface="Arial" panose="020B0604020202020204" pitchFamily="34" charset="0"/>
              </a:rPr>
              <a:t>founding</a:t>
            </a:r>
            <a:r>
              <a:rPr lang="nl-NL" sz="3200" b="1" dirty="0">
                <a:solidFill>
                  <a:schemeClr val="tx2"/>
                </a:solidFill>
                <a:latin typeface="Arial" panose="020B0604020202020204" pitchFamily="34" charset="0"/>
                <a:cs typeface="Arial" panose="020B0604020202020204" pitchFamily="34" charset="0"/>
              </a:rPr>
              <a:t> </a:t>
            </a:r>
            <a:r>
              <a:rPr lang="nl-NL" sz="3200" b="1" dirty="0" err="1">
                <a:solidFill>
                  <a:schemeClr val="tx2"/>
                </a:solidFill>
                <a:latin typeface="Arial" panose="020B0604020202020204" pitchFamily="34" charset="0"/>
                <a:cs typeface="Arial" panose="020B0604020202020204" pitchFamily="34" charset="0"/>
              </a:rPr>
              <a:t>father</a:t>
            </a: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03380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6" name="Content Placeholder 4" descr="200px-Claude_Elwood_Shannon_%281916-2001%29.jpg">
            <a:extLst>
              <a:ext uri="{FF2B5EF4-FFF2-40B4-BE49-F238E27FC236}">
                <a16:creationId xmlns:a16="http://schemas.microsoft.com/office/drawing/2014/main" xmlns="" id="{7B5ADB10-886F-A143-BC88-D41E755BD690}"/>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a:xfrm>
            <a:off x="381000" y="2577088"/>
            <a:ext cx="2219434" cy="3392104"/>
          </a:xfrm>
          <a:prstGeom prst="rect">
            <a:avLst/>
          </a:prstGeom>
          <a:noFill/>
          <a:effectLst>
            <a:outerShdw blurRad="50800" dist="38100" dir="2700000" algn="tl" rotWithShape="0">
              <a:prstClr val="black">
                <a:alpha val="40000"/>
              </a:prstClr>
            </a:outerShdw>
          </a:effectLst>
        </p:spPr>
      </p:pic>
      <p:sp>
        <p:nvSpPr>
          <p:cNvPr id="28" name="TextBox 2">
            <a:extLst>
              <a:ext uri="{FF2B5EF4-FFF2-40B4-BE49-F238E27FC236}">
                <a16:creationId xmlns:a16="http://schemas.microsoft.com/office/drawing/2014/main" xmlns="" id="{C87641E5-E36D-CE42-A1B4-E65EC01C7C15}"/>
              </a:ext>
            </a:extLst>
          </p:cNvPr>
          <p:cNvSpPr txBox="1"/>
          <p:nvPr/>
        </p:nvSpPr>
        <p:spPr>
          <a:xfrm>
            <a:off x="275235" y="6021681"/>
            <a:ext cx="4068165" cy="523220"/>
          </a:xfrm>
          <a:prstGeom prst="rect">
            <a:avLst/>
          </a:prstGeom>
          <a:noFill/>
        </p:spPr>
        <p:txBody>
          <a:bodyPr wrap="square" rtlCol="0">
            <a:spAutoFit/>
          </a:bodyPr>
          <a:lstStyle>
            <a:defPPr>
              <a:defRPr lang="nl-NL"/>
            </a:defPPr>
            <a:lvl1pPr>
              <a:defRPr sz="1400" spc="-4">
                <a:solidFill>
                  <a:srgbClr val="1E497D"/>
                </a:solidFill>
                <a:latin typeface="Georgia"/>
              </a:defRPr>
            </a:lvl1pPr>
          </a:lstStyle>
          <a:p>
            <a:r>
              <a:rPr lang="en-US" dirty="0"/>
              <a:t>Claude Shannon 1916 – 2001</a:t>
            </a:r>
          </a:p>
          <a:p>
            <a:r>
              <a:rPr lang="en-US" dirty="0"/>
              <a:t>Programming a Computer for Playing Chess 1950</a:t>
            </a:r>
            <a:endParaRPr lang="nl-NL" dirty="0"/>
          </a:p>
        </p:txBody>
      </p:sp>
      <p:sp>
        <p:nvSpPr>
          <p:cNvPr id="19" name="Title 1">
            <a:extLst>
              <a:ext uri="{FF2B5EF4-FFF2-40B4-BE49-F238E27FC236}">
                <a16:creationId xmlns:a16="http://schemas.microsoft.com/office/drawing/2014/main" xmlns="" id="{453F88FB-2CD6-4DE0-A29A-F3E8CB12E1BC}"/>
              </a:ext>
            </a:extLst>
          </p:cNvPr>
          <p:cNvSpPr txBox="1">
            <a:spLocks/>
          </p:cNvSpPr>
          <p:nvPr/>
        </p:nvSpPr>
        <p:spPr>
          <a:xfrm>
            <a:off x="4572000" y="6018817"/>
            <a:ext cx="5181601" cy="610583"/>
          </a:xfrm>
          <a:prstGeom prst="rect">
            <a:avLst/>
          </a:prstGeom>
        </p:spPr>
        <p:txBody>
          <a:bodyPr/>
          <a:lstStyle>
            <a:lvl1pPr>
              <a:defRPr>
                <a:latin typeface="+mj-lt"/>
                <a:ea typeface="+mj-ea"/>
                <a:cs typeface="+mj-cs"/>
              </a:defRPr>
            </a:lvl1pPr>
          </a:lstStyle>
          <a:p>
            <a:r>
              <a:rPr lang="en-GB" altLang="nl-NL" sz="1400" spc="-4" dirty="0">
                <a:solidFill>
                  <a:srgbClr val="1E497D"/>
                </a:solidFill>
                <a:latin typeface="Georgia"/>
                <a:ea typeface="+mn-ea"/>
                <a:cs typeface="+mn-cs"/>
              </a:rPr>
              <a:t>Claude Shannon demonstrating his </a:t>
            </a:r>
            <a:r>
              <a:rPr lang="en-GB" altLang="nl-NL" sz="1400" i="1" spc="-4" dirty="0">
                <a:solidFill>
                  <a:srgbClr val="1E497D"/>
                </a:solidFill>
                <a:latin typeface="Georgia"/>
                <a:ea typeface="+mn-ea"/>
                <a:cs typeface="+mn-cs"/>
              </a:rPr>
              <a:t>(home-made) electric chess automation</a:t>
            </a:r>
            <a:r>
              <a:rPr lang="en-GB" altLang="nl-NL" sz="1400" spc="-4" dirty="0">
                <a:solidFill>
                  <a:srgbClr val="1E497D"/>
                </a:solidFill>
                <a:latin typeface="Georgia"/>
                <a:ea typeface="+mn-ea"/>
                <a:cs typeface="+mn-cs"/>
              </a:rPr>
              <a:t> to </a:t>
            </a:r>
            <a:r>
              <a:rPr lang="en-GB" altLang="nl-NL" sz="1400" spc="-4" dirty="0" err="1">
                <a:solidFill>
                  <a:srgbClr val="1E497D"/>
                </a:solidFill>
                <a:latin typeface="Georgia"/>
                <a:ea typeface="+mn-ea"/>
                <a:cs typeface="+mn-cs"/>
              </a:rPr>
              <a:t>Chessmaster</a:t>
            </a:r>
            <a:r>
              <a:rPr lang="en-GB" altLang="nl-NL" sz="1400" spc="-4" dirty="0">
                <a:solidFill>
                  <a:srgbClr val="1E497D"/>
                </a:solidFill>
                <a:latin typeface="Georgia"/>
                <a:ea typeface="+mn-ea"/>
                <a:cs typeface="+mn-cs"/>
              </a:rPr>
              <a:t> Edward Lasker</a:t>
            </a:r>
          </a:p>
        </p:txBody>
      </p:sp>
      <p:pic>
        <p:nvPicPr>
          <p:cNvPr id="29" name="Picture 5" descr="F:\2012_03_06\lasker3.jpg">
            <a:extLst>
              <a:ext uri="{FF2B5EF4-FFF2-40B4-BE49-F238E27FC236}">
                <a16:creationId xmlns:a16="http://schemas.microsoft.com/office/drawing/2014/main" xmlns="" id="{1CEB2FAB-785A-4A14-BEFB-3FB9F8A436D6}"/>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3009" b="835"/>
          <a:stretch/>
        </p:blipFill>
        <p:spPr bwMode="auto">
          <a:xfrm>
            <a:off x="4648200" y="2544431"/>
            <a:ext cx="2311302" cy="346808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a:extLst>
              <a:ext uri="{FF2B5EF4-FFF2-40B4-BE49-F238E27FC236}">
                <a16:creationId xmlns:a16="http://schemas.microsoft.com/office/drawing/2014/main" xmlns="" id="{3DBB3087-9D25-E417-D270-2AA54D1DB0E5}"/>
              </a:ext>
            </a:extLst>
          </p:cNvPr>
          <p:cNvSpPr txBox="1">
            <a:spLocks noChangeArrowheads="1"/>
          </p:cNvSpPr>
          <p:nvPr/>
        </p:nvSpPr>
        <p:spPr>
          <a:xfrm>
            <a:off x="266701" y="0"/>
            <a:ext cx="9601200" cy="796304"/>
          </a:xfrm>
          <a:prstGeom prst="rect">
            <a:avLst/>
          </a:prstGeom>
        </p:spPr>
        <p:txBody>
          <a:bodyPr rIns="132080" anchor="ctr"/>
          <a:lstStyle>
            <a:lvl1pPr>
              <a:defRPr>
                <a:latin typeface="+mj-lt"/>
                <a:ea typeface="+mj-ea"/>
                <a:cs typeface="+mj-cs"/>
              </a:defRPr>
            </a:lvl1pPr>
          </a:lstStyle>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a:p>
            <a:pPr marL="10319" algn="ctr">
              <a:spcBef>
                <a:spcPts val="81"/>
              </a:spcBef>
            </a:pPr>
            <a:r>
              <a:rPr lang="en-US" sz="3200" b="1" dirty="0">
                <a:solidFill>
                  <a:schemeClr val="tx2"/>
                </a:solidFill>
                <a:latin typeface="Arial" panose="020B0604020202020204" pitchFamily="34" charset="0"/>
                <a:cs typeface="Arial" panose="020B0604020202020204" pitchFamily="34" charset="0"/>
              </a:rPr>
              <a:t>From Mythology to Science Fiction</a:t>
            </a:r>
            <a:endParaRPr lang="nl-NL" sz="3200" b="1" kern="0" dirty="0">
              <a:solidFill>
                <a:schemeClr val="tx2"/>
              </a:solidFill>
              <a:latin typeface="Arial" panose="020B0604020202020204" pitchFamily="34" charset="0"/>
              <a:cs typeface="Arial" panose="020B0604020202020204" pitchFamily="34" charset="0"/>
            </a:endParaRPr>
          </a:p>
        </p:txBody>
      </p:sp>
      <p:sp>
        <p:nvSpPr>
          <p:cNvPr id="7" name="Rectangle 5">
            <a:extLst>
              <a:ext uri="{FF2B5EF4-FFF2-40B4-BE49-F238E27FC236}">
                <a16:creationId xmlns:a16="http://schemas.microsoft.com/office/drawing/2014/main" xmlns="" id="{63A3A258-2D90-153C-3E27-41C8DFF51700}"/>
              </a:ext>
            </a:extLst>
          </p:cNvPr>
          <p:cNvSpPr txBox="1">
            <a:spLocks noChangeArrowheads="1"/>
          </p:cNvSpPr>
          <p:nvPr/>
        </p:nvSpPr>
        <p:spPr>
          <a:xfrm>
            <a:off x="188844" y="1123717"/>
            <a:ext cx="9764712" cy="369040"/>
          </a:xfrm>
          <a:prstGeom prst="rect">
            <a:avLst/>
          </a:prstGeom>
        </p:spPr>
        <p:txBody>
          <a:bodyPr rIns="132080" anchor="ctr"/>
          <a:lstStyle>
            <a:lvl1pPr>
              <a:defRPr>
                <a:latin typeface="+mj-lt"/>
                <a:ea typeface="+mj-ea"/>
                <a:cs typeface="+mj-cs"/>
              </a:defRPr>
            </a:lvl1pPr>
          </a:lstStyle>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r>
              <a:rPr lang="nl-NL" sz="3200" b="1" dirty="0">
                <a:solidFill>
                  <a:schemeClr val="tx2"/>
                </a:solidFill>
                <a:latin typeface="Arial" panose="020B0604020202020204" pitchFamily="34" charset="0"/>
                <a:cs typeface="Arial" panose="020B0604020202020204" pitchFamily="34" charset="0"/>
              </a:rPr>
              <a:t>The first </a:t>
            </a:r>
            <a:r>
              <a:rPr lang="nl-NL" sz="3200" b="1" dirty="0" err="1">
                <a:solidFill>
                  <a:schemeClr val="tx2"/>
                </a:solidFill>
                <a:latin typeface="Arial" panose="020B0604020202020204" pitchFamily="34" charset="0"/>
                <a:cs typeface="Arial" panose="020B0604020202020204" pitchFamily="34" charset="0"/>
              </a:rPr>
              <a:t>founding</a:t>
            </a:r>
            <a:r>
              <a:rPr lang="nl-NL" sz="3200" b="1" dirty="0">
                <a:solidFill>
                  <a:schemeClr val="tx2"/>
                </a:solidFill>
                <a:latin typeface="Arial" panose="020B0604020202020204" pitchFamily="34" charset="0"/>
                <a:cs typeface="Arial" panose="020B0604020202020204" pitchFamily="34" charset="0"/>
              </a:rPr>
              <a:t> </a:t>
            </a:r>
            <a:r>
              <a:rPr lang="nl-NL" sz="3200" b="1" dirty="0" err="1">
                <a:solidFill>
                  <a:schemeClr val="tx2"/>
                </a:solidFill>
                <a:latin typeface="Arial" panose="020B0604020202020204" pitchFamily="34" charset="0"/>
                <a:cs typeface="Arial" panose="020B0604020202020204" pitchFamily="34" charset="0"/>
              </a:rPr>
              <a:t>father</a:t>
            </a: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308168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4" name="object 5">
            <a:extLst>
              <a:ext uri="{FF2B5EF4-FFF2-40B4-BE49-F238E27FC236}">
                <a16:creationId xmlns:a16="http://schemas.microsoft.com/office/drawing/2014/main" xmlns="" id="{BDA15CC0-EDC1-4BFF-AF8B-5E35BAF1A031}"/>
              </a:ext>
            </a:extLst>
          </p:cNvPr>
          <p:cNvSpPr txBox="1"/>
          <p:nvPr/>
        </p:nvSpPr>
        <p:spPr>
          <a:xfrm>
            <a:off x="762000" y="304800"/>
            <a:ext cx="8534399" cy="1008650"/>
          </a:xfrm>
          <a:prstGeom prst="rect">
            <a:avLst/>
          </a:prstGeom>
        </p:spPr>
        <p:txBody>
          <a:bodyPr vert="horz" wrap="square" lIns="0" tIns="10835" rIns="0" bIns="0" rtlCol="0">
            <a:spAutoFit/>
          </a:bodyPr>
          <a:lstStyle/>
          <a:p>
            <a:pPr marL="10319" marR="71199" algn="ctr">
              <a:spcBef>
                <a:spcPts val="85"/>
              </a:spcBef>
            </a:pPr>
            <a:r>
              <a:rPr lang="nl-NL" sz="3200" spc="-4" dirty="0">
                <a:solidFill>
                  <a:srgbClr val="001F5F"/>
                </a:solidFill>
                <a:latin typeface="Georgia"/>
                <a:cs typeface="Georgia"/>
              </a:rPr>
              <a:t>ICCF </a:t>
            </a:r>
            <a:r>
              <a:rPr lang="nl-NL" sz="3200" spc="-4" dirty="0" err="1">
                <a:solidFill>
                  <a:srgbClr val="001F5F"/>
                </a:solidFill>
                <a:latin typeface="Georgia"/>
                <a:cs typeface="Georgia"/>
              </a:rPr>
              <a:t>Congress</a:t>
            </a:r>
            <a:r>
              <a:rPr lang="nl-NL" sz="3200" spc="-4" dirty="0">
                <a:solidFill>
                  <a:srgbClr val="001F5F"/>
                </a:solidFill>
                <a:latin typeface="Georgia"/>
                <a:cs typeface="Georgia"/>
              </a:rPr>
              <a:t> 2023</a:t>
            </a:r>
          </a:p>
          <a:p>
            <a:pPr marL="10319" marR="71199" algn="ctr">
              <a:spcBef>
                <a:spcPts val="85"/>
              </a:spcBef>
            </a:pPr>
            <a:r>
              <a:rPr lang="nl-NL" sz="3200" spc="-4" dirty="0">
                <a:solidFill>
                  <a:srgbClr val="001F5F"/>
                </a:solidFill>
                <a:latin typeface="Georgia"/>
                <a:cs typeface="Georgia"/>
              </a:rPr>
              <a:t>Amsterdam, August 21</a:t>
            </a:r>
          </a:p>
        </p:txBody>
      </p:sp>
      <p:pic>
        <p:nvPicPr>
          <p:cNvPr id="3" name="Picture 2" descr="A black background with blue text&#10;&#10;Description automatically generated">
            <a:extLst>
              <a:ext uri="{FF2B5EF4-FFF2-40B4-BE49-F238E27FC236}">
                <a16:creationId xmlns:a16="http://schemas.microsoft.com/office/drawing/2014/main" xmlns="" id="{CD4B2BFE-C891-5EF2-CE49-05D912EABF8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00297" y="1999695"/>
            <a:ext cx="5574603" cy="1371429"/>
          </a:xfrm>
          <a:prstGeom prst="rect">
            <a:avLst/>
          </a:prstGeom>
        </p:spPr>
      </p:pic>
      <p:pic>
        <p:nvPicPr>
          <p:cNvPr id="6" name="Picture 5" descr="A screenshot of a video game&#10;&#10;Description automatically generated">
            <a:extLst>
              <a:ext uri="{FF2B5EF4-FFF2-40B4-BE49-F238E27FC236}">
                <a16:creationId xmlns:a16="http://schemas.microsoft.com/office/drawing/2014/main" xmlns="" id="{B9037CC2-6DB3-58EB-BAC5-01F1270ECE3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2400" y="3706520"/>
            <a:ext cx="5410200" cy="2136993"/>
          </a:xfrm>
          <a:prstGeom prst="rect">
            <a:avLst/>
          </a:prstGeom>
        </p:spPr>
      </p:pic>
      <p:pic>
        <p:nvPicPr>
          <p:cNvPr id="9" name="Graphic 8">
            <a:extLst>
              <a:ext uri="{FF2B5EF4-FFF2-40B4-BE49-F238E27FC236}">
                <a16:creationId xmlns:a16="http://schemas.microsoft.com/office/drawing/2014/main" xmlns="" id="{7A1BBE2E-8A6C-2DDE-BA1E-6CC9C17194FE}"/>
              </a:ext>
            </a:extLst>
          </p:cNvPr>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tretch>
            <a:fillRect/>
          </a:stretch>
        </p:blipFill>
        <p:spPr>
          <a:xfrm>
            <a:off x="5989456" y="2111986"/>
            <a:ext cx="3681413" cy="2136993"/>
          </a:xfrm>
          <a:prstGeom prst="rect">
            <a:avLst/>
          </a:prstGeom>
        </p:spPr>
      </p:pic>
      <p:pic>
        <p:nvPicPr>
          <p:cNvPr id="11" name="Graphic 10">
            <a:extLst>
              <a:ext uri="{FF2B5EF4-FFF2-40B4-BE49-F238E27FC236}">
                <a16:creationId xmlns:a16="http://schemas.microsoft.com/office/drawing/2014/main" xmlns="" id="{F020D295-411E-5070-0E9E-90D602C65B94}"/>
              </a:ext>
            </a:extLst>
          </p:cNvPr>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tretch>
            <a:fillRect/>
          </a:stretch>
        </p:blipFill>
        <p:spPr>
          <a:xfrm>
            <a:off x="5963262" y="4876800"/>
            <a:ext cx="3733799" cy="838752"/>
          </a:xfrm>
          <a:prstGeom prst="rect">
            <a:avLst/>
          </a:prstGeom>
        </p:spPr>
      </p:pic>
    </p:spTree>
    <p:extLst>
      <p:ext uri="{BB962C8B-B14F-4D97-AF65-F5344CB8AC3E}">
        <p14:creationId xmlns:p14="http://schemas.microsoft.com/office/powerpoint/2010/main" xmlns="" val="1889531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8" name="Picture 5" descr="250px-Alan_Turing_photo.jpg">
            <a:extLst>
              <a:ext uri="{FF2B5EF4-FFF2-40B4-BE49-F238E27FC236}">
                <a16:creationId xmlns:a16="http://schemas.microsoft.com/office/drawing/2014/main" xmlns="" id="{E52A81DC-4E9E-2A43-97FB-995579F961C3}"/>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9661" t="-595" r="1093" b="595"/>
          <a:stretch/>
        </p:blipFill>
        <p:spPr bwMode="auto">
          <a:xfrm>
            <a:off x="304800" y="2467981"/>
            <a:ext cx="2154421" cy="327440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 name="Title 1">
            <a:extLst>
              <a:ext uri="{FF2B5EF4-FFF2-40B4-BE49-F238E27FC236}">
                <a16:creationId xmlns:a16="http://schemas.microsoft.com/office/drawing/2014/main" xmlns="" id="{68FF5099-9875-904A-B04E-D7BDE75CE755}"/>
              </a:ext>
            </a:extLst>
          </p:cNvPr>
          <p:cNvSpPr txBox="1">
            <a:spLocks/>
          </p:cNvSpPr>
          <p:nvPr/>
        </p:nvSpPr>
        <p:spPr>
          <a:xfrm>
            <a:off x="4572000" y="5515172"/>
            <a:ext cx="5181601" cy="610583"/>
          </a:xfrm>
          <a:prstGeom prst="rect">
            <a:avLst/>
          </a:prstGeom>
        </p:spPr>
        <p:txBody>
          <a:bodyPr/>
          <a:lstStyle>
            <a:lvl1pPr>
              <a:defRPr>
                <a:latin typeface="+mj-lt"/>
                <a:ea typeface="+mj-ea"/>
                <a:cs typeface="+mj-cs"/>
              </a:defRPr>
            </a:lvl1pPr>
          </a:lstStyle>
          <a:p>
            <a:endParaRPr lang="en-GB" altLang="nl-NL" sz="1400" spc="-4" dirty="0">
              <a:solidFill>
                <a:srgbClr val="1E497D"/>
              </a:solidFill>
              <a:latin typeface="Georgia"/>
              <a:ea typeface="+mn-ea"/>
              <a:cs typeface="+mn-cs"/>
            </a:endParaRPr>
          </a:p>
        </p:txBody>
      </p:sp>
      <p:sp>
        <p:nvSpPr>
          <p:cNvPr id="28" name="TextBox 2">
            <a:extLst>
              <a:ext uri="{FF2B5EF4-FFF2-40B4-BE49-F238E27FC236}">
                <a16:creationId xmlns:a16="http://schemas.microsoft.com/office/drawing/2014/main" xmlns="" id="{C87641E5-E36D-CE42-A1B4-E65EC01C7C15}"/>
              </a:ext>
            </a:extLst>
          </p:cNvPr>
          <p:cNvSpPr txBox="1"/>
          <p:nvPr/>
        </p:nvSpPr>
        <p:spPr>
          <a:xfrm>
            <a:off x="275235" y="5890736"/>
            <a:ext cx="4068165" cy="738664"/>
          </a:xfrm>
          <a:prstGeom prst="rect">
            <a:avLst/>
          </a:prstGeom>
          <a:noFill/>
        </p:spPr>
        <p:txBody>
          <a:bodyPr wrap="square" rtlCol="0">
            <a:spAutoFit/>
          </a:bodyPr>
          <a:lstStyle>
            <a:defPPr>
              <a:defRPr lang="nl-NL"/>
            </a:defPPr>
            <a:lvl1pPr>
              <a:defRPr sz="1400" spc="-4">
                <a:solidFill>
                  <a:srgbClr val="1E497D"/>
                </a:solidFill>
                <a:latin typeface="Georgia"/>
              </a:defRPr>
            </a:lvl1pPr>
          </a:lstStyle>
          <a:p>
            <a:r>
              <a:rPr lang="en-US" dirty="0"/>
              <a:t>Alan Turing 1912 – 1954</a:t>
            </a:r>
          </a:p>
          <a:p>
            <a:r>
              <a:rPr lang="en-US" i="1" dirty="0"/>
              <a:t>“Computing Machinery and Intelligence” </a:t>
            </a:r>
            <a:r>
              <a:rPr lang="en-US" dirty="0"/>
              <a:t>1950</a:t>
            </a:r>
          </a:p>
          <a:p>
            <a:endParaRPr lang="nl-NL" dirty="0"/>
          </a:p>
        </p:txBody>
      </p:sp>
      <p:sp>
        <p:nvSpPr>
          <p:cNvPr id="6" name="Rectangle 5">
            <a:extLst>
              <a:ext uri="{FF2B5EF4-FFF2-40B4-BE49-F238E27FC236}">
                <a16:creationId xmlns:a16="http://schemas.microsoft.com/office/drawing/2014/main" xmlns="" id="{0F7DFEAE-BDBB-8838-F367-F14433FCBF90}"/>
              </a:ext>
            </a:extLst>
          </p:cNvPr>
          <p:cNvSpPr txBox="1">
            <a:spLocks noChangeArrowheads="1"/>
          </p:cNvSpPr>
          <p:nvPr/>
        </p:nvSpPr>
        <p:spPr>
          <a:xfrm>
            <a:off x="266701" y="0"/>
            <a:ext cx="9601200" cy="796304"/>
          </a:xfrm>
          <a:prstGeom prst="rect">
            <a:avLst/>
          </a:prstGeom>
        </p:spPr>
        <p:txBody>
          <a:bodyPr rIns="132080" anchor="ctr"/>
          <a:lstStyle>
            <a:lvl1pPr>
              <a:defRPr>
                <a:latin typeface="+mj-lt"/>
                <a:ea typeface="+mj-ea"/>
                <a:cs typeface="+mj-cs"/>
              </a:defRPr>
            </a:lvl1pPr>
          </a:lstStyle>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a:p>
            <a:pPr marL="10319" algn="ctr">
              <a:spcBef>
                <a:spcPts val="81"/>
              </a:spcBef>
            </a:pPr>
            <a:r>
              <a:rPr lang="en-US" sz="3200" b="1" dirty="0">
                <a:solidFill>
                  <a:schemeClr val="tx2"/>
                </a:solidFill>
                <a:latin typeface="Arial" panose="020B0604020202020204" pitchFamily="34" charset="0"/>
                <a:cs typeface="Arial" panose="020B0604020202020204" pitchFamily="34" charset="0"/>
              </a:rPr>
              <a:t>From Mythology to Science Fiction</a:t>
            </a:r>
            <a:endParaRPr lang="nl-NL" sz="3200" b="1" kern="0" dirty="0">
              <a:solidFill>
                <a:schemeClr val="tx2"/>
              </a:solidFill>
              <a:latin typeface="Arial" panose="020B0604020202020204" pitchFamily="34" charset="0"/>
              <a:cs typeface="Arial" panose="020B0604020202020204" pitchFamily="34" charset="0"/>
            </a:endParaRPr>
          </a:p>
        </p:txBody>
      </p:sp>
      <p:sp>
        <p:nvSpPr>
          <p:cNvPr id="7" name="Rectangle 5">
            <a:extLst>
              <a:ext uri="{FF2B5EF4-FFF2-40B4-BE49-F238E27FC236}">
                <a16:creationId xmlns:a16="http://schemas.microsoft.com/office/drawing/2014/main" xmlns="" id="{BBE00D48-592D-2D8D-169E-9DB108DFD696}"/>
              </a:ext>
            </a:extLst>
          </p:cNvPr>
          <p:cNvSpPr txBox="1">
            <a:spLocks noChangeArrowheads="1"/>
          </p:cNvSpPr>
          <p:nvPr/>
        </p:nvSpPr>
        <p:spPr>
          <a:xfrm>
            <a:off x="188844" y="1123717"/>
            <a:ext cx="9764712" cy="369040"/>
          </a:xfrm>
          <a:prstGeom prst="rect">
            <a:avLst/>
          </a:prstGeom>
        </p:spPr>
        <p:txBody>
          <a:bodyPr rIns="132080" anchor="ctr"/>
          <a:lstStyle>
            <a:lvl1pPr>
              <a:defRPr>
                <a:latin typeface="+mj-lt"/>
                <a:ea typeface="+mj-ea"/>
                <a:cs typeface="+mj-cs"/>
              </a:defRPr>
            </a:lvl1pPr>
          </a:lstStyle>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r>
              <a:rPr lang="nl-NL" sz="3200" b="1" dirty="0">
                <a:solidFill>
                  <a:schemeClr val="tx2"/>
                </a:solidFill>
                <a:latin typeface="Arial" panose="020B0604020202020204" pitchFamily="34" charset="0"/>
                <a:cs typeface="Arial" panose="020B0604020202020204" pitchFamily="34" charset="0"/>
              </a:rPr>
              <a:t>The second </a:t>
            </a:r>
            <a:r>
              <a:rPr lang="nl-NL" sz="3200" b="1" dirty="0" err="1">
                <a:solidFill>
                  <a:schemeClr val="tx2"/>
                </a:solidFill>
                <a:latin typeface="Arial" panose="020B0604020202020204" pitchFamily="34" charset="0"/>
                <a:cs typeface="Arial" panose="020B0604020202020204" pitchFamily="34" charset="0"/>
              </a:rPr>
              <a:t>founding</a:t>
            </a:r>
            <a:r>
              <a:rPr lang="nl-NL" sz="3200" b="1" dirty="0">
                <a:solidFill>
                  <a:schemeClr val="tx2"/>
                </a:solidFill>
                <a:latin typeface="Arial" panose="020B0604020202020204" pitchFamily="34" charset="0"/>
                <a:cs typeface="Arial" panose="020B0604020202020204" pitchFamily="34" charset="0"/>
              </a:rPr>
              <a:t> </a:t>
            </a:r>
            <a:r>
              <a:rPr lang="nl-NL" sz="3200" b="1" dirty="0" err="1">
                <a:solidFill>
                  <a:schemeClr val="tx2"/>
                </a:solidFill>
                <a:latin typeface="Arial" panose="020B0604020202020204" pitchFamily="34" charset="0"/>
                <a:cs typeface="Arial" panose="020B0604020202020204" pitchFamily="34" charset="0"/>
              </a:rPr>
              <a:t>father</a:t>
            </a: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243288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8" name="Picture 5" descr="250px-Alan_Turing_photo.jpg">
            <a:extLst>
              <a:ext uri="{FF2B5EF4-FFF2-40B4-BE49-F238E27FC236}">
                <a16:creationId xmlns:a16="http://schemas.microsoft.com/office/drawing/2014/main" xmlns="" id="{E52A81DC-4E9E-2A43-97FB-995579F961C3}"/>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9661" t="-595" r="1093" b="595"/>
          <a:stretch/>
        </p:blipFill>
        <p:spPr bwMode="auto">
          <a:xfrm>
            <a:off x="304800" y="2620381"/>
            <a:ext cx="2154421" cy="327440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 name="Title 1">
            <a:extLst>
              <a:ext uri="{FF2B5EF4-FFF2-40B4-BE49-F238E27FC236}">
                <a16:creationId xmlns:a16="http://schemas.microsoft.com/office/drawing/2014/main" xmlns="" id="{68FF5099-9875-904A-B04E-D7BDE75CE755}"/>
              </a:ext>
            </a:extLst>
          </p:cNvPr>
          <p:cNvSpPr txBox="1">
            <a:spLocks/>
          </p:cNvSpPr>
          <p:nvPr/>
        </p:nvSpPr>
        <p:spPr>
          <a:xfrm>
            <a:off x="4572000" y="6171217"/>
            <a:ext cx="5181601" cy="610583"/>
          </a:xfrm>
          <a:prstGeom prst="rect">
            <a:avLst/>
          </a:prstGeom>
        </p:spPr>
        <p:txBody>
          <a:bodyPr/>
          <a:lstStyle>
            <a:lvl1pPr>
              <a:defRPr>
                <a:latin typeface="+mj-lt"/>
                <a:ea typeface="+mj-ea"/>
                <a:cs typeface="+mj-cs"/>
              </a:defRPr>
            </a:lvl1pPr>
          </a:lstStyle>
          <a:p>
            <a:endParaRPr lang="en-GB" altLang="nl-NL" sz="1400" spc="-4" dirty="0">
              <a:solidFill>
                <a:srgbClr val="1E497D"/>
              </a:solidFill>
              <a:latin typeface="Georgia"/>
              <a:ea typeface="+mn-ea"/>
              <a:cs typeface="+mn-cs"/>
            </a:endParaRPr>
          </a:p>
        </p:txBody>
      </p:sp>
      <p:sp>
        <p:nvSpPr>
          <p:cNvPr id="28" name="TextBox 2">
            <a:extLst>
              <a:ext uri="{FF2B5EF4-FFF2-40B4-BE49-F238E27FC236}">
                <a16:creationId xmlns:a16="http://schemas.microsoft.com/office/drawing/2014/main" xmlns="" id="{C87641E5-E36D-CE42-A1B4-E65EC01C7C15}"/>
              </a:ext>
            </a:extLst>
          </p:cNvPr>
          <p:cNvSpPr txBox="1"/>
          <p:nvPr/>
        </p:nvSpPr>
        <p:spPr>
          <a:xfrm>
            <a:off x="275235" y="6043136"/>
            <a:ext cx="4068165" cy="738664"/>
          </a:xfrm>
          <a:prstGeom prst="rect">
            <a:avLst/>
          </a:prstGeom>
          <a:noFill/>
        </p:spPr>
        <p:txBody>
          <a:bodyPr wrap="square" rtlCol="0">
            <a:spAutoFit/>
          </a:bodyPr>
          <a:lstStyle>
            <a:defPPr>
              <a:defRPr lang="nl-NL"/>
            </a:defPPr>
            <a:lvl1pPr>
              <a:defRPr sz="1400" spc="-4">
                <a:solidFill>
                  <a:srgbClr val="1E497D"/>
                </a:solidFill>
                <a:latin typeface="Georgia"/>
              </a:defRPr>
            </a:lvl1pPr>
          </a:lstStyle>
          <a:p>
            <a:r>
              <a:rPr lang="en-US" dirty="0"/>
              <a:t>Alan Turing 1912 – 1954</a:t>
            </a:r>
          </a:p>
          <a:p>
            <a:r>
              <a:rPr lang="en-US" i="1" dirty="0"/>
              <a:t>“Computing Machinery and Intelligence” </a:t>
            </a:r>
            <a:r>
              <a:rPr lang="en-US" dirty="0"/>
              <a:t>1950</a:t>
            </a:r>
          </a:p>
          <a:p>
            <a:endParaRPr lang="nl-NL" dirty="0"/>
          </a:p>
        </p:txBody>
      </p:sp>
      <p:sp>
        <p:nvSpPr>
          <p:cNvPr id="19" name="Rechthoek 18">
            <a:extLst>
              <a:ext uri="{FF2B5EF4-FFF2-40B4-BE49-F238E27FC236}">
                <a16:creationId xmlns:a16="http://schemas.microsoft.com/office/drawing/2014/main" xmlns="" id="{1B7F598A-B559-4FDE-8EC4-5673A2332483}"/>
              </a:ext>
            </a:extLst>
          </p:cNvPr>
          <p:cNvSpPr/>
          <p:nvPr/>
        </p:nvSpPr>
        <p:spPr>
          <a:xfrm>
            <a:off x="4597029" y="2710736"/>
            <a:ext cx="2316878" cy="33454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1" name="Picture 2" descr="N:\JAAP\Sheets Jaap\2012\enigma-a320.jpg">
            <a:extLst>
              <a:ext uri="{FF2B5EF4-FFF2-40B4-BE49-F238E27FC236}">
                <a16:creationId xmlns:a16="http://schemas.microsoft.com/office/drawing/2014/main" xmlns="" id="{41F5E90E-D612-45EA-BDE9-353CC3E87B37}"/>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a:xfrm>
            <a:off x="4597029" y="2509202"/>
            <a:ext cx="2316878" cy="3151686"/>
          </a:xfrm>
          <a:prstGeom prst="rect">
            <a:avLst/>
          </a:prstGeom>
          <a:noFill/>
        </p:spPr>
      </p:pic>
      <p:sp>
        <p:nvSpPr>
          <p:cNvPr id="32" name="Title 1">
            <a:extLst>
              <a:ext uri="{FF2B5EF4-FFF2-40B4-BE49-F238E27FC236}">
                <a16:creationId xmlns:a16="http://schemas.microsoft.com/office/drawing/2014/main" xmlns="" id="{36575AA7-DB27-4F0E-B90B-98E282416D35}"/>
              </a:ext>
            </a:extLst>
          </p:cNvPr>
          <p:cNvSpPr txBox="1">
            <a:spLocks/>
          </p:cNvSpPr>
          <p:nvPr/>
        </p:nvSpPr>
        <p:spPr>
          <a:xfrm>
            <a:off x="4572000" y="6040272"/>
            <a:ext cx="5181601" cy="610583"/>
          </a:xfrm>
          <a:prstGeom prst="rect">
            <a:avLst/>
          </a:prstGeom>
        </p:spPr>
        <p:txBody>
          <a:bodyPr/>
          <a:lstStyle>
            <a:lvl1pPr>
              <a:defRPr>
                <a:latin typeface="+mj-lt"/>
                <a:ea typeface="+mj-ea"/>
                <a:cs typeface="+mj-cs"/>
              </a:defRPr>
            </a:lvl1pPr>
          </a:lstStyle>
          <a:p>
            <a:r>
              <a:rPr lang="en-GB" altLang="nl-NL" sz="1400" spc="-4" dirty="0">
                <a:solidFill>
                  <a:srgbClr val="1E497D"/>
                </a:solidFill>
                <a:latin typeface="Georgia"/>
                <a:ea typeface="+mn-ea"/>
                <a:cs typeface="+mn-cs"/>
              </a:rPr>
              <a:t>Enigma a-320 (WW II)</a:t>
            </a:r>
          </a:p>
          <a:p>
            <a:r>
              <a:rPr lang="en-GB" altLang="nl-NL" sz="1400" i="1" spc="-4" dirty="0">
                <a:solidFill>
                  <a:srgbClr val="1E497D"/>
                </a:solidFill>
                <a:latin typeface="Georgia"/>
                <a:ea typeface="+mn-ea"/>
                <a:cs typeface="+mn-cs"/>
              </a:rPr>
              <a:t>“Digital Computers applied to Games”</a:t>
            </a:r>
            <a:r>
              <a:rPr lang="en-GB" altLang="nl-NL" sz="1400" spc="-4" dirty="0">
                <a:solidFill>
                  <a:srgbClr val="1E497D"/>
                </a:solidFill>
                <a:latin typeface="Georgia"/>
                <a:ea typeface="+mn-ea"/>
                <a:cs typeface="+mn-cs"/>
              </a:rPr>
              <a:t> 1953</a:t>
            </a:r>
          </a:p>
        </p:txBody>
      </p:sp>
      <p:sp>
        <p:nvSpPr>
          <p:cNvPr id="6" name="Rectangle 5">
            <a:extLst>
              <a:ext uri="{FF2B5EF4-FFF2-40B4-BE49-F238E27FC236}">
                <a16:creationId xmlns:a16="http://schemas.microsoft.com/office/drawing/2014/main" xmlns="" id="{9D19FCC2-E56B-F0A0-3B49-3608C7B8D1B4}"/>
              </a:ext>
            </a:extLst>
          </p:cNvPr>
          <p:cNvSpPr txBox="1">
            <a:spLocks noChangeArrowheads="1"/>
          </p:cNvSpPr>
          <p:nvPr/>
        </p:nvSpPr>
        <p:spPr>
          <a:xfrm>
            <a:off x="266701" y="0"/>
            <a:ext cx="9601200" cy="796304"/>
          </a:xfrm>
          <a:prstGeom prst="rect">
            <a:avLst/>
          </a:prstGeom>
        </p:spPr>
        <p:txBody>
          <a:bodyPr rIns="132080" anchor="ctr"/>
          <a:lstStyle>
            <a:lvl1pPr>
              <a:defRPr>
                <a:latin typeface="+mj-lt"/>
                <a:ea typeface="+mj-ea"/>
                <a:cs typeface="+mj-cs"/>
              </a:defRPr>
            </a:lvl1pPr>
          </a:lstStyle>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a:p>
            <a:pPr marL="10319" algn="ctr">
              <a:spcBef>
                <a:spcPts val="81"/>
              </a:spcBef>
            </a:pPr>
            <a:r>
              <a:rPr lang="en-US" sz="3200" b="1" dirty="0">
                <a:solidFill>
                  <a:schemeClr val="tx2"/>
                </a:solidFill>
                <a:latin typeface="Arial" panose="020B0604020202020204" pitchFamily="34" charset="0"/>
                <a:cs typeface="Arial" panose="020B0604020202020204" pitchFamily="34" charset="0"/>
              </a:rPr>
              <a:t>From Mythology to Science Fiction</a:t>
            </a:r>
            <a:endParaRPr lang="nl-NL" sz="3200" b="1" kern="0" dirty="0">
              <a:solidFill>
                <a:schemeClr val="tx2"/>
              </a:solidFill>
              <a:latin typeface="Arial" panose="020B0604020202020204" pitchFamily="34" charset="0"/>
              <a:cs typeface="Arial" panose="020B0604020202020204" pitchFamily="34" charset="0"/>
            </a:endParaRPr>
          </a:p>
        </p:txBody>
      </p:sp>
      <p:sp>
        <p:nvSpPr>
          <p:cNvPr id="7" name="Rectangle 5">
            <a:extLst>
              <a:ext uri="{FF2B5EF4-FFF2-40B4-BE49-F238E27FC236}">
                <a16:creationId xmlns:a16="http://schemas.microsoft.com/office/drawing/2014/main" xmlns="" id="{F73933FC-21FC-438D-F5AA-0047A4626475}"/>
              </a:ext>
            </a:extLst>
          </p:cNvPr>
          <p:cNvSpPr txBox="1">
            <a:spLocks noChangeArrowheads="1"/>
          </p:cNvSpPr>
          <p:nvPr/>
        </p:nvSpPr>
        <p:spPr>
          <a:xfrm>
            <a:off x="188844" y="1123717"/>
            <a:ext cx="9764712" cy="369040"/>
          </a:xfrm>
          <a:prstGeom prst="rect">
            <a:avLst/>
          </a:prstGeom>
        </p:spPr>
        <p:txBody>
          <a:bodyPr rIns="132080" anchor="ctr"/>
          <a:lstStyle>
            <a:lvl1pPr>
              <a:defRPr>
                <a:latin typeface="+mj-lt"/>
                <a:ea typeface="+mj-ea"/>
                <a:cs typeface="+mj-cs"/>
              </a:defRPr>
            </a:lvl1pPr>
          </a:lstStyle>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r>
              <a:rPr lang="nl-NL" sz="3200" b="1" dirty="0">
                <a:solidFill>
                  <a:schemeClr val="tx2"/>
                </a:solidFill>
                <a:latin typeface="Arial" panose="020B0604020202020204" pitchFamily="34" charset="0"/>
                <a:cs typeface="Arial" panose="020B0604020202020204" pitchFamily="34" charset="0"/>
              </a:rPr>
              <a:t>The second </a:t>
            </a:r>
            <a:r>
              <a:rPr lang="nl-NL" sz="3200" b="1" dirty="0" err="1">
                <a:solidFill>
                  <a:schemeClr val="tx2"/>
                </a:solidFill>
                <a:latin typeface="Arial" panose="020B0604020202020204" pitchFamily="34" charset="0"/>
                <a:cs typeface="Arial" panose="020B0604020202020204" pitchFamily="34" charset="0"/>
              </a:rPr>
              <a:t>founding</a:t>
            </a:r>
            <a:r>
              <a:rPr lang="nl-NL" sz="3200" b="1" dirty="0">
                <a:solidFill>
                  <a:schemeClr val="tx2"/>
                </a:solidFill>
                <a:latin typeface="Arial" panose="020B0604020202020204" pitchFamily="34" charset="0"/>
                <a:cs typeface="Arial" panose="020B0604020202020204" pitchFamily="34" charset="0"/>
              </a:rPr>
              <a:t> </a:t>
            </a:r>
            <a:r>
              <a:rPr lang="nl-NL" sz="3200" b="1" dirty="0" err="1">
                <a:solidFill>
                  <a:schemeClr val="tx2"/>
                </a:solidFill>
                <a:latin typeface="Arial" panose="020B0604020202020204" pitchFamily="34" charset="0"/>
                <a:cs typeface="Arial" panose="020B0604020202020204" pitchFamily="34" charset="0"/>
              </a:rPr>
              <a:t>father</a:t>
            </a: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81351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124" name="Picture 4" descr="Afbeeldingsresultaat voor max euwe">
            <a:extLst>
              <a:ext uri="{FF2B5EF4-FFF2-40B4-BE49-F238E27FC236}">
                <a16:creationId xmlns:a16="http://schemas.microsoft.com/office/drawing/2014/main" xmlns="" id="{2E8EDE4B-75F9-45C0-A46F-D7AD3EB5E357}"/>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5235" y="2437176"/>
            <a:ext cx="1849276" cy="2389731"/>
          </a:xfrm>
          <a:prstGeom prst="rect">
            <a:avLst/>
          </a:prstGeom>
          <a:noFill/>
          <a:extLst>
            <a:ext uri="{909E8E84-426E-40DD-AFC4-6F175D3DCCD1}">
              <a14:hiddenFill xmlns:a14="http://schemas.microsoft.com/office/drawing/2010/main" xmlns="">
                <a:solidFill>
                  <a:srgbClr val="FFFFFF"/>
                </a:solidFill>
              </a14:hiddenFill>
            </a:ext>
          </a:extLst>
        </p:spPr>
      </p:pic>
      <p:sp>
        <p:nvSpPr>
          <p:cNvPr id="28" name="TextBox 2">
            <a:extLst>
              <a:ext uri="{FF2B5EF4-FFF2-40B4-BE49-F238E27FC236}">
                <a16:creationId xmlns:a16="http://schemas.microsoft.com/office/drawing/2014/main" xmlns="" id="{4498E9BB-8F57-4E1A-9D32-E95589F27A96}"/>
              </a:ext>
            </a:extLst>
          </p:cNvPr>
          <p:cNvSpPr txBox="1"/>
          <p:nvPr/>
        </p:nvSpPr>
        <p:spPr>
          <a:xfrm>
            <a:off x="165236" y="4913293"/>
            <a:ext cx="1959275" cy="954107"/>
          </a:xfrm>
          <a:prstGeom prst="rect">
            <a:avLst/>
          </a:prstGeom>
          <a:noFill/>
        </p:spPr>
        <p:txBody>
          <a:bodyPr wrap="square" rtlCol="0">
            <a:spAutoFit/>
          </a:bodyPr>
          <a:lstStyle>
            <a:defPPr>
              <a:defRPr lang="nl-NL"/>
            </a:defPPr>
            <a:lvl1pPr>
              <a:defRPr sz="1400" spc="-4">
                <a:solidFill>
                  <a:srgbClr val="1E497D"/>
                </a:solidFill>
                <a:latin typeface="Georgia"/>
              </a:defRPr>
            </a:lvl1pPr>
          </a:lstStyle>
          <a:p>
            <a:r>
              <a:rPr lang="en-US" dirty="0" err="1"/>
              <a:t>Euwe</a:t>
            </a:r>
            <a:r>
              <a:rPr lang="en-US" dirty="0"/>
              <a:t> 1929</a:t>
            </a:r>
          </a:p>
          <a:p>
            <a:r>
              <a:rPr lang="en-US" i="1" dirty="0" err="1"/>
              <a:t>Mengentheoretische</a:t>
            </a:r>
            <a:r>
              <a:rPr lang="en-US" i="1" dirty="0"/>
              <a:t> </a:t>
            </a:r>
            <a:r>
              <a:rPr lang="en-US" i="1" dirty="0" err="1"/>
              <a:t>Betrachtungen</a:t>
            </a:r>
            <a:r>
              <a:rPr lang="en-US" i="1" dirty="0"/>
              <a:t> </a:t>
            </a:r>
            <a:r>
              <a:rPr lang="en-US" i="1" dirty="0" err="1"/>
              <a:t>über</a:t>
            </a:r>
            <a:r>
              <a:rPr lang="en-US" i="1" dirty="0"/>
              <a:t> das </a:t>
            </a:r>
            <a:r>
              <a:rPr lang="en-US" i="1" dirty="0" err="1"/>
              <a:t>Schachspiel</a:t>
            </a:r>
            <a:endParaRPr lang="nl-NL" i="1" dirty="0"/>
          </a:p>
        </p:txBody>
      </p:sp>
      <p:sp>
        <p:nvSpPr>
          <p:cNvPr id="8" name="Rectangle 5">
            <a:extLst>
              <a:ext uri="{FF2B5EF4-FFF2-40B4-BE49-F238E27FC236}">
                <a16:creationId xmlns:a16="http://schemas.microsoft.com/office/drawing/2014/main" xmlns="" id="{98D9E56B-95A9-7B7F-D45C-1CA70C10B655}"/>
              </a:ext>
            </a:extLst>
          </p:cNvPr>
          <p:cNvSpPr txBox="1">
            <a:spLocks noChangeArrowheads="1"/>
          </p:cNvSpPr>
          <p:nvPr/>
        </p:nvSpPr>
        <p:spPr>
          <a:xfrm>
            <a:off x="266701" y="0"/>
            <a:ext cx="9601200" cy="796304"/>
          </a:xfrm>
          <a:prstGeom prst="rect">
            <a:avLst/>
          </a:prstGeom>
        </p:spPr>
        <p:txBody>
          <a:bodyPr rIns="132080" anchor="ctr"/>
          <a:lstStyle>
            <a:lvl1pPr>
              <a:defRPr>
                <a:latin typeface="+mj-lt"/>
                <a:ea typeface="+mj-ea"/>
                <a:cs typeface="+mj-cs"/>
              </a:defRPr>
            </a:lvl1pPr>
          </a:lstStyle>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a:p>
            <a:pPr marL="10319" algn="ctr">
              <a:spcBef>
                <a:spcPts val="81"/>
              </a:spcBef>
            </a:pPr>
            <a:r>
              <a:rPr lang="en-US" sz="3200" b="1" dirty="0">
                <a:solidFill>
                  <a:schemeClr val="tx2"/>
                </a:solidFill>
                <a:latin typeface="Arial" panose="020B0604020202020204" pitchFamily="34" charset="0"/>
                <a:cs typeface="Arial" panose="020B0604020202020204" pitchFamily="34" charset="0"/>
              </a:rPr>
              <a:t>From Mythology to Science Fiction</a:t>
            </a:r>
            <a:endParaRPr lang="nl-NL" sz="3200" b="1" kern="0" dirty="0">
              <a:solidFill>
                <a:schemeClr val="tx2"/>
              </a:solidFill>
              <a:latin typeface="Arial" panose="020B0604020202020204" pitchFamily="34" charset="0"/>
              <a:cs typeface="Arial" panose="020B0604020202020204" pitchFamily="34" charset="0"/>
            </a:endParaRPr>
          </a:p>
        </p:txBody>
      </p:sp>
      <p:sp>
        <p:nvSpPr>
          <p:cNvPr id="9" name="Rectangle 5">
            <a:extLst>
              <a:ext uri="{FF2B5EF4-FFF2-40B4-BE49-F238E27FC236}">
                <a16:creationId xmlns:a16="http://schemas.microsoft.com/office/drawing/2014/main" xmlns="" id="{011319BA-4E09-580A-FAE7-88D7D55F0E56}"/>
              </a:ext>
            </a:extLst>
          </p:cNvPr>
          <p:cNvSpPr txBox="1">
            <a:spLocks noChangeArrowheads="1"/>
          </p:cNvSpPr>
          <p:nvPr/>
        </p:nvSpPr>
        <p:spPr>
          <a:xfrm>
            <a:off x="188844" y="1123717"/>
            <a:ext cx="9764712" cy="369040"/>
          </a:xfrm>
          <a:prstGeom prst="rect">
            <a:avLst/>
          </a:prstGeom>
        </p:spPr>
        <p:txBody>
          <a:bodyPr rIns="132080" anchor="ctr"/>
          <a:lstStyle>
            <a:lvl1pPr>
              <a:defRPr>
                <a:latin typeface="+mj-lt"/>
                <a:ea typeface="+mj-ea"/>
                <a:cs typeface="+mj-cs"/>
              </a:defRPr>
            </a:lvl1pPr>
          </a:lstStyle>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r>
              <a:rPr lang="nl-NL" sz="3200" b="1" dirty="0">
                <a:solidFill>
                  <a:schemeClr val="tx2"/>
                </a:solidFill>
                <a:latin typeface="Arial" panose="020B0604020202020204" pitchFamily="34" charset="0"/>
                <a:cs typeface="Arial" panose="020B0604020202020204" pitchFamily="34" charset="0"/>
              </a:rPr>
              <a:t>AI </a:t>
            </a:r>
            <a:r>
              <a:rPr lang="nl-NL" sz="3200" b="1" dirty="0" err="1">
                <a:solidFill>
                  <a:schemeClr val="tx2"/>
                </a:solidFill>
                <a:latin typeface="Arial" panose="020B0604020202020204" pitchFamily="34" charset="0"/>
                <a:cs typeface="Arial" panose="020B0604020202020204" pitchFamily="34" charset="0"/>
              </a:rPr>
              <a:t>and</a:t>
            </a:r>
            <a:r>
              <a:rPr lang="nl-NL" sz="3200" b="1" dirty="0">
                <a:solidFill>
                  <a:schemeClr val="tx2"/>
                </a:solidFill>
                <a:latin typeface="Arial" panose="020B0604020202020204" pitchFamily="34" charset="0"/>
                <a:cs typeface="Arial" panose="020B0604020202020204" pitchFamily="34" charset="0"/>
              </a:rPr>
              <a:t> </a:t>
            </a:r>
            <a:r>
              <a:rPr lang="nl-NL" sz="3200" b="1" dirty="0" err="1">
                <a:solidFill>
                  <a:schemeClr val="tx2"/>
                </a:solidFill>
                <a:latin typeface="Arial" panose="020B0604020202020204" pitchFamily="34" charset="0"/>
                <a:cs typeface="Arial" panose="020B0604020202020204" pitchFamily="34" charset="0"/>
              </a:rPr>
              <a:t>the</a:t>
            </a:r>
            <a:r>
              <a:rPr lang="nl-NL" sz="3200" b="1" dirty="0">
                <a:solidFill>
                  <a:schemeClr val="tx2"/>
                </a:solidFill>
                <a:latin typeface="Arial" panose="020B0604020202020204" pitchFamily="34" charset="0"/>
                <a:cs typeface="Arial" panose="020B0604020202020204" pitchFamily="34" charset="0"/>
              </a:rPr>
              <a:t> </a:t>
            </a:r>
            <a:r>
              <a:rPr lang="nl-NL" sz="3200" b="1" dirty="0" err="1">
                <a:solidFill>
                  <a:schemeClr val="tx2"/>
                </a:solidFill>
                <a:latin typeface="Arial" panose="020B0604020202020204" pitchFamily="34" charset="0"/>
                <a:cs typeface="Arial" panose="020B0604020202020204" pitchFamily="34" charset="0"/>
              </a:rPr>
              <a:t>chess</a:t>
            </a:r>
            <a:r>
              <a:rPr lang="nl-NL" sz="3200" b="1" dirty="0">
                <a:solidFill>
                  <a:schemeClr val="tx2"/>
                </a:solidFill>
                <a:latin typeface="Arial" panose="020B0604020202020204" pitchFamily="34" charset="0"/>
                <a:cs typeface="Arial" panose="020B0604020202020204" pitchFamily="34" charset="0"/>
              </a:rPr>
              <a:t> </a:t>
            </a:r>
            <a:r>
              <a:rPr lang="nl-NL" sz="3200" b="1" dirty="0" err="1">
                <a:solidFill>
                  <a:schemeClr val="tx2"/>
                </a:solidFill>
                <a:latin typeface="Arial" panose="020B0604020202020204" pitchFamily="34" charset="0"/>
                <a:cs typeface="Arial" panose="020B0604020202020204" pitchFamily="34" charset="0"/>
              </a:rPr>
              <a:t>world</a:t>
            </a: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783082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124" name="Picture 4" descr="Afbeeldingsresultaat voor max euwe">
            <a:extLst>
              <a:ext uri="{FF2B5EF4-FFF2-40B4-BE49-F238E27FC236}">
                <a16:creationId xmlns:a16="http://schemas.microsoft.com/office/drawing/2014/main" xmlns="" id="{2E8EDE4B-75F9-45C0-A46F-D7AD3EB5E357}"/>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5235" y="2437176"/>
            <a:ext cx="1849276" cy="2389731"/>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Afbeelding 8">
            <a:extLst>
              <a:ext uri="{FF2B5EF4-FFF2-40B4-BE49-F238E27FC236}">
                <a16:creationId xmlns:a16="http://schemas.microsoft.com/office/drawing/2014/main" xmlns="" id="{1105016B-8DA9-4865-98CC-11D1D93C34F1}"/>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362200" y="2436253"/>
            <a:ext cx="2382981" cy="2382981"/>
          </a:xfrm>
          <a:prstGeom prst="rect">
            <a:avLst/>
          </a:prstGeom>
        </p:spPr>
      </p:pic>
      <p:sp>
        <p:nvSpPr>
          <p:cNvPr id="10" name="AutoShape 10" descr="Afbeeldingsresultaat voor botwinnik">
            <a:extLst>
              <a:ext uri="{FF2B5EF4-FFF2-40B4-BE49-F238E27FC236}">
                <a16:creationId xmlns:a16="http://schemas.microsoft.com/office/drawing/2014/main" xmlns="" id="{9A5C16D2-C213-4758-ADF5-2A286519029C}"/>
              </a:ext>
            </a:extLst>
          </p:cNvPr>
          <p:cNvSpPr>
            <a:spLocks noChangeAspect="1" noChangeArrowheads="1"/>
          </p:cNvSpPr>
          <p:nvPr/>
        </p:nvSpPr>
        <p:spPr bwMode="auto">
          <a:xfrm>
            <a:off x="4800600" y="3836313"/>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8" name="TextBox 2">
            <a:extLst>
              <a:ext uri="{FF2B5EF4-FFF2-40B4-BE49-F238E27FC236}">
                <a16:creationId xmlns:a16="http://schemas.microsoft.com/office/drawing/2014/main" xmlns="" id="{4498E9BB-8F57-4E1A-9D32-E95589F27A96}"/>
              </a:ext>
            </a:extLst>
          </p:cNvPr>
          <p:cNvSpPr txBox="1"/>
          <p:nvPr/>
        </p:nvSpPr>
        <p:spPr>
          <a:xfrm>
            <a:off x="165236" y="4913293"/>
            <a:ext cx="1959275" cy="954107"/>
          </a:xfrm>
          <a:prstGeom prst="rect">
            <a:avLst/>
          </a:prstGeom>
          <a:noFill/>
        </p:spPr>
        <p:txBody>
          <a:bodyPr wrap="square" rtlCol="0">
            <a:spAutoFit/>
          </a:bodyPr>
          <a:lstStyle>
            <a:defPPr>
              <a:defRPr lang="nl-NL"/>
            </a:defPPr>
            <a:lvl1pPr>
              <a:defRPr sz="1400" spc="-4">
                <a:solidFill>
                  <a:srgbClr val="1E497D"/>
                </a:solidFill>
                <a:latin typeface="Georgia"/>
              </a:defRPr>
            </a:lvl1pPr>
          </a:lstStyle>
          <a:p>
            <a:r>
              <a:rPr lang="en-US" dirty="0" err="1"/>
              <a:t>Euwe</a:t>
            </a:r>
            <a:r>
              <a:rPr lang="en-US" dirty="0"/>
              <a:t> </a:t>
            </a:r>
            <a:r>
              <a:rPr lang="en-US" dirty="0" smtClean="0"/>
              <a:t>1929</a:t>
            </a:r>
            <a:endParaRPr lang="en-US" dirty="0"/>
          </a:p>
          <a:p>
            <a:r>
              <a:rPr lang="en-US" i="1" dirty="0" err="1"/>
              <a:t>Mengentheoretische</a:t>
            </a:r>
            <a:r>
              <a:rPr lang="en-US" i="1" dirty="0"/>
              <a:t> </a:t>
            </a:r>
            <a:r>
              <a:rPr lang="en-US" i="1" dirty="0" err="1"/>
              <a:t>Betrachtungen</a:t>
            </a:r>
            <a:r>
              <a:rPr lang="en-US" i="1" dirty="0"/>
              <a:t> </a:t>
            </a:r>
            <a:r>
              <a:rPr lang="en-US" i="1" dirty="0" err="1"/>
              <a:t>über</a:t>
            </a:r>
            <a:r>
              <a:rPr lang="en-US" i="1" dirty="0"/>
              <a:t> das </a:t>
            </a:r>
            <a:r>
              <a:rPr lang="en-US" i="1" dirty="0" err="1"/>
              <a:t>Schachspiel</a:t>
            </a:r>
            <a:endParaRPr lang="nl-NL" i="1" dirty="0"/>
          </a:p>
        </p:txBody>
      </p:sp>
      <p:sp>
        <p:nvSpPr>
          <p:cNvPr id="29" name="TextBox 2">
            <a:extLst>
              <a:ext uri="{FF2B5EF4-FFF2-40B4-BE49-F238E27FC236}">
                <a16:creationId xmlns:a16="http://schemas.microsoft.com/office/drawing/2014/main" xmlns="" id="{01459B49-69AD-4390-9D46-1F32FE2DD9B4}"/>
              </a:ext>
            </a:extLst>
          </p:cNvPr>
          <p:cNvSpPr txBox="1"/>
          <p:nvPr/>
        </p:nvSpPr>
        <p:spPr>
          <a:xfrm>
            <a:off x="2271681" y="4913292"/>
            <a:ext cx="1959275" cy="738664"/>
          </a:xfrm>
          <a:prstGeom prst="rect">
            <a:avLst/>
          </a:prstGeom>
          <a:noFill/>
        </p:spPr>
        <p:txBody>
          <a:bodyPr wrap="square" rtlCol="0">
            <a:spAutoFit/>
          </a:bodyPr>
          <a:lstStyle>
            <a:defPPr>
              <a:defRPr lang="nl-NL"/>
            </a:defPPr>
            <a:lvl1pPr>
              <a:defRPr sz="1400" spc="-4">
                <a:solidFill>
                  <a:srgbClr val="1E497D"/>
                </a:solidFill>
                <a:latin typeface="Georgia"/>
              </a:defRPr>
            </a:lvl1pPr>
          </a:lstStyle>
          <a:p>
            <a:r>
              <a:rPr lang="en-US" dirty="0"/>
              <a:t>Van der Poel 1955</a:t>
            </a:r>
          </a:p>
          <a:p>
            <a:r>
              <a:rPr lang="en-US" i="1" dirty="0"/>
              <a:t>King + Rook versus  King algorithm</a:t>
            </a:r>
            <a:endParaRPr lang="nl-NL" i="1" dirty="0"/>
          </a:p>
        </p:txBody>
      </p:sp>
      <p:sp>
        <p:nvSpPr>
          <p:cNvPr id="8" name="Rectangle 5">
            <a:extLst>
              <a:ext uri="{FF2B5EF4-FFF2-40B4-BE49-F238E27FC236}">
                <a16:creationId xmlns:a16="http://schemas.microsoft.com/office/drawing/2014/main" xmlns="" id="{CDD1BA62-657F-2917-1EB9-C4D3A2EE02A0}"/>
              </a:ext>
            </a:extLst>
          </p:cNvPr>
          <p:cNvSpPr txBox="1">
            <a:spLocks noChangeArrowheads="1"/>
          </p:cNvSpPr>
          <p:nvPr/>
        </p:nvSpPr>
        <p:spPr>
          <a:xfrm>
            <a:off x="266701" y="0"/>
            <a:ext cx="9601200" cy="796304"/>
          </a:xfrm>
          <a:prstGeom prst="rect">
            <a:avLst/>
          </a:prstGeom>
        </p:spPr>
        <p:txBody>
          <a:bodyPr rIns="132080" anchor="ctr"/>
          <a:lstStyle>
            <a:lvl1pPr>
              <a:defRPr>
                <a:latin typeface="+mj-lt"/>
                <a:ea typeface="+mj-ea"/>
                <a:cs typeface="+mj-cs"/>
              </a:defRPr>
            </a:lvl1pPr>
          </a:lstStyle>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a:p>
            <a:pPr marL="10319" algn="ctr">
              <a:spcBef>
                <a:spcPts val="81"/>
              </a:spcBef>
            </a:pPr>
            <a:r>
              <a:rPr lang="en-US" sz="3200" b="1" dirty="0">
                <a:solidFill>
                  <a:schemeClr val="tx2"/>
                </a:solidFill>
                <a:latin typeface="Arial" panose="020B0604020202020204" pitchFamily="34" charset="0"/>
                <a:cs typeface="Arial" panose="020B0604020202020204" pitchFamily="34" charset="0"/>
              </a:rPr>
              <a:t>From Mythology to Science Fiction</a:t>
            </a:r>
            <a:endParaRPr lang="nl-NL" sz="3200" b="1" kern="0" dirty="0">
              <a:solidFill>
                <a:schemeClr val="tx2"/>
              </a:solidFill>
              <a:latin typeface="Arial" panose="020B0604020202020204" pitchFamily="34" charset="0"/>
              <a:cs typeface="Arial" panose="020B0604020202020204" pitchFamily="34" charset="0"/>
            </a:endParaRPr>
          </a:p>
        </p:txBody>
      </p:sp>
      <p:sp>
        <p:nvSpPr>
          <p:cNvPr id="11" name="Rectangle 5">
            <a:extLst>
              <a:ext uri="{FF2B5EF4-FFF2-40B4-BE49-F238E27FC236}">
                <a16:creationId xmlns:a16="http://schemas.microsoft.com/office/drawing/2014/main" xmlns="" id="{1DB21992-68BF-027C-B4F1-0A107DAC603F}"/>
              </a:ext>
            </a:extLst>
          </p:cNvPr>
          <p:cNvSpPr txBox="1">
            <a:spLocks noChangeArrowheads="1"/>
          </p:cNvSpPr>
          <p:nvPr/>
        </p:nvSpPr>
        <p:spPr>
          <a:xfrm>
            <a:off x="188844" y="1123717"/>
            <a:ext cx="9764712" cy="369040"/>
          </a:xfrm>
          <a:prstGeom prst="rect">
            <a:avLst/>
          </a:prstGeom>
        </p:spPr>
        <p:txBody>
          <a:bodyPr rIns="132080" anchor="ctr"/>
          <a:lstStyle>
            <a:lvl1pPr>
              <a:defRPr>
                <a:latin typeface="+mj-lt"/>
                <a:ea typeface="+mj-ea"/>
                <a:cs typeface="+mj-cs"/>
              </a:defRPr>
            </a:lvl1pPr>
          </a:lstStyle>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r>
              <a:rPr lang="nl-NL" sz="3200" b="1" dirty="0">
                <a:solidFill>
                  <a:schemeClr val="tx2"/>
                </a:solidFill>
                <a:latin typeface="Arial" panose="020B0604020202020204" pitchFamily="34" charset="0"/>
                <a:cs typeface="Arial" panose="020B0604020202020204" pitchFamily="34" charset="0"/>
              </a:rPr>
              <a:t>AI </a:t>
            </a:r>
            <a:r>
              <a:rPr lang="nl-NL" sz="3200" b="1" dirty="0" err="1">
                <a:solidFill>
                  <a:schemeClr val="tx2"/>
                </a:solidFill>
                <a:latin typeface="Arial" panose="020B0604020202020204" pitchFamily="34" charset="0"/>
                <a:cs typeface="Arial" panose="020B0604020202020204" pitchFamily="34" charset="0"/>
              </a:rPr>
              <a:t>and</a:t>
            </a:r>
            <a:r>
              <a:rPr lang="nl-NL" sz="3200" b="1" dirty="0">
                <a:solidFill>
                  <a:schemeClr val="tx2"/>
                </a:solidFill>
                <a:latin typeface="Arial" panose="020B0604020202020204" pitchFamily="34" charset="0"/>
                <a:cs typeface="Arial" panose="020B0604020202020204" pitchFamily="34" charset="0"/>
              </a:rPr>
              <a:t> </a:t>
            </a:r>
            <a:r>
              <a:rPr lang="nl-NL" sz="3200" b="1" dirty="0" err="1">
                <a:solidFill>
                  <a:schemeClr val="tx2"/>
                </a:solidFill>
                <a:latin typeface="Arial" panose="020B0604020202020204" pitchFamily="34" charset="0"/>
                <a:cs typeface="Arial" panose="020B0604020202020204" pitchFamily="34" charset="0"/>
              </a:rPr>
              <a:t>the</a:t>
            </a:r>
            <a:r>
              <a:rPr lang="nl-NL" sz="3200" b="1" dirty="0">
                <a:solidFill>
                  <a:schemeClr val="tx2"/>
                </a:solidFill>
                <a:latin typeface="Arial" panose="020B0604020202020204" pitchFamily="34" charset="0"/>
                <a:cs typeface="Arial" panose="020B0604020202020204" pitchFamily="34" charset="0"/>
              </a:rPr>
              <a:t> </a:t>
            </a:r>
            <a:r>
              <a:rPr lang="nl-NL" sz="3200" b="1" dirty="0" err="1">
                <a:solidFill>
                  <a:schemeClr val="tx2"/>
                </a:solidFill>
                <a:latin typeface="Arial" panose="020B0604020202020204" pitchFamily="34" charset="0"/>
                <a:cs typeface="Arial" panose="020B0604020202020204" pitchFamily="34" charset="0"/>
              </a:rPr>
              <a:t>chess</a:t>
            </a:r>
            <a:r>
              <a:rPr lang="nl-NL" sz="3200" b="1" dirty="0">
                <a:solidFill>
                  <a:schemeClr val="tx2"/>
                </a:solidFill>
                <a:latin typeface="Arial" panose="020B0604020202020204" pitchFamily="34" charset="0"/>
                <a:cs typeface="Arial" panose="020B0604020202020204" pitchFamily="34" charset="0"/>
              </a:rPr>
              <a:t> </a:t>
            </a:r>
            <a:r>
              <a:rPr lang="nl-NL" sz="3200" b="1" dirty="0" err="1">
                <a:solidFill>
                  <a:schemeClr val="tx2"/>
                </a:solidFill>
                <a:latin typeface="Arial" panose="020B0604020202020204" pitchFamily="34" charset="0"/>
                <a:cs typeface="Arial" panose="020B0604020202020204" pitchFamily="34" charset="0"/>
              </a:rPr>
              <a:t>world</a:t>
            </a: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093255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124" name="Picture 4" descr="Afbeeldingsresultaat voor max euwe">
            <a:extLst>
              <a:ext uri="{FF2B5EF4-FFF2-40B4-BE49-F238E27FC236}">
                <a16:creationId xmlns:a16="http://schemas.microsoft.com/office/drawing/2014/main" xmlns="" id="{2E8EDE4B-75F9-45C0-A46F-D7AD3EB5E357}"/>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5235" y="2584440"/>
            <a:ext cx="1849276" cy="2389731"/>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Afbeelding 6">
            <a:extLst>
              <a:ext uri="{FF2B5EF4-FFF2-40B4-BE49-F238E27FC236}">
                <a16:creationId xmlns:a16="http://schemas.microsoft.com/office/drawing/2014/main" xmlns="" id="{078AAE16-77F3-452C-BBEA-475180BF743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982870" y="2585455"/>
            <a:ext cx="1849276" cy="2381043"/>
          </a:xfrm>
          <a:prstGeom prst="rect">
            <a:avLst/>
          </a:prstGeom>
        </p:spPr>
      </p:pic>
      <p:pic>
        <p:nvPicPr>
          <p:cNvPr id="9" name="Afbeelding 8">
            <a:extLst>
              <a:ext uri="{FF2B5EF4-FFF2-40B4-BE49-F238E27FC236}">
                <a16:creationId xmlns:a16="http://schemas.microsoft.com/office/drawing/2014/main" xmlns="" id="{1105016B-8DA9-4865-98CC-11D1D93C34F1}"/>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362200" y="2583517"/>
            <a:ext cx="2382981" cy="2382981"/>
          </a:xfrm>
          <a:prstGeom prst="rect">
            <a:avLst/>
          </a:prstGeom>
        </p:spPr>
      </p:pic>
      <p:sp>
        <p:nvSpPr>
          <p:cNvPr id="10" name="AutoShape 10" descr="Afbeeldingsresultaat voor botwinnik">
            <a:extLst>
              <a:ext uri="{FF2B5EF4-FFF2-40B4-BE49-F238E27FC236}">
                <a16:creationId xmlns:a16="http://schemas.microsoft.com/office/drawing/2014/main" xmlns="" id="{9A5C16D2-C213-4758-ADF5-2A286519029C}"/>
              </a:ext>
            </a:extLst>
          </p:cNvPr>
          <p:cNvSpPr>
            <a:spLocks noChangeAspect="1" noChangeArrowheads="1"/>
          </p:cNvSpPr>
          <p:nvPr/>
        </p:nvSpPr>
        <p:spPr bwMode="auto">
          <a:xfrm>
            <a:off x="4800600" y="3983577"/>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8" name="TextBox 2">
            <a:extLst>
              <a:ext uri="{FF2B5EF4-FFF2-40B4-BE49-F238E27FC236}">
                <a16:creationId xmlns:a16="http://schemas.microsoft.com/office/drawing/2014/main" xmlns="" id="{4498E9BB-8F57-4E1A-9D32-E95589F27A96}"/>
              </a:ext>
            </a:extLst>
          </p:cNvPr>
          <p:cNvSpPr txBox="1"/>
          <p:nvPr/>
        </p:nvSpPr>
        <p:spPr>
          <a:xfrm>
            <a:off x="165236" y="5060557"/>
            <a:ext cx="1959275" cy="954107"/>
          </a:xfrm>
          <a:prstGeom prst="rect">
            <a:avLst/>
          </a:prstGeom>
          <a:noFill/>
        </p:spPr>
        <p:txBody>
          <a:bodyPr wrap="square" rtlCol="0">
            <a:spAutoFit/>
          </a:bodyPr>
          <a:lstStyle>
            <a:defPPr>
              <a:defRPr lang="nl-NL"/>
            </a:defPPr>
            <a:lvl1pPr>
              <a:defRPr sz="1400" spc="-4">
                <a:solidFill>
                  <a:srgbClr val="1E497D"/>
                </a:solidFill>
                <a:latin typeface="Georgia"/>
              </a:defRPr>
            </a:lvl1pPr>
          </a:lstStyle>
          <a:p>
            <a:r>
              <a:rPr lang="en-US" dirty="0" err="1"/>
              <a:t>Euwe</a:t>
            </a:r>
            <a:r>
              <a:rPr lang="en-US" dirty="0"/>
              <a:t> 1929</a:t>
            </a:r>
          </a:p>
          <a:p>
            <a:r>
              <a:rPr lang="en-US" i="1" dirty="0" err="1"/>
              <a:t>Mengentheoretische</a:t>
            </a:r>
            <a:r>
              <a:rPr lang="en-US" i="1" dirty="0"/>
              <a:t> </a:t>
            </a:r>
            <a:r>
              <a:rPr lang="en-US" i="1" dirty="0" err="1"/>
              <a:t>Betrachtungen</a:t>
            </a:r>
            <a:r>
              <a:rPr lang="en-US" i="1" dirty="0"/>
              <a:t> </a:t>
            </a:r>
            <a:r>
              <a:rPr lang="en-US" i="1" dirty="0" err="1"/>
              <a:t>über</a:t>
            </a:r>
            <a:r>
              <a:rPr lang="en-US" i="1" dirty="0"/>
              <a:t> das </a:t>
            </a:r>
            <a:r>
              <a:rPr lang="en-US" i="1" dirty="0" err="1"/>
              <a:t>Schachspiel</a:t>
            </a:r>
            <a:endParaRPr lang="nl-NL" i="1" dirty="0"/>
          </a:p>
        </p:txBody>
      </p:sp>
      <p:sp>
        <p:nvSpPr>
          <p:cNvPr id="29" name="TextBox 2">
            <a:extLst>
              <a:ext uri="{FF2B5EF4-FFF2-40B4-BE49-F238E27FC236}">
                <a16:creationId xmlns:a16="http://schemas.microsoft.com/office/drawing/2014/main" xmlns="" id="{01459B49-69AD-4390-9D46-1F32FE2DD9B4}"/>
              </a:ext>
            </a:extLst>
          </p:cNvPr>
          <p:cNvSpPr txBox="1"/>
          <p:nvPr/>
        </p:nvSpPr>
        <p:spPr>
          <a:xfrm>
            <a:off x="2271681" y="5060556"/>
            <a:ext cx="1959275" cy="738664"/>
          </a:xfrm>
          <a:prstGeom prst="rect">
            <a:avLst/>
          </a:prstGeom>
          <a:noFill/>
        </p:spPr>
        <p:txBody>
          <a:bodyPr wrap="square" rtlCol="0">
            <a:spAutoFit/>
          </a:bodyPr>
          <a:lstStyle>
            <a:defPPr>
              <a:defRPr lang="nl-NL"/>
            </a:defPPr>
            <a:lvl1pPr>
              <a:defRPr sz="1400" spc="-4">
                <a:solidFill>
                  <a:srgbClr val="1E497D"/>
                </a:solidFill>
                <a:latin typeface="Georgia"/>
              </a:defRPr>
            </a:lvl1pPr>
          </a:lstStyle>
          <a:p>
            <a:r>
              <a:rPr lang="en-US" dirty="0"/>
              <a:t>Van der Poel 1955</a:t>
            </a:r>
          </a:p>
          <a:p>
            <a:r>
              <a:rPr lang="en-US" i="1" dirty="0" smtClean="0"/>
              <a:t>King </a:t>
            </a:r>
            <a:r>
              <a:rPr lang="en-US" i="1" dirty="0"/>
              <a:t>+ </a:t>
            </a:r>
            <a:r>
              <a:rPr lang="en-US" i="1" dirty="0" smtClean="0"/>
              <a:t>Rook versus King algorithm</a:t>
            </a:r>
            <a:endParaRPr lang="nl-NL" i="1" dirty="0"/>
          </a:p>
        </p:txBody>
      </p:sp>
      <p:sp>
        <p:nvSpPr>
          <p:cNvPr id="30" name="TextBox 2">
            <a:extLst>
              <a:ext uri="{FF2B5EF4-FFF2-40B4-BE49-F238E27FC236}">
                <a16:creationId xmlns:a16="http://schemas.microsoft.com/office/drawing/2014/main" xmlns="" id="{F927549C-074C-4786-9875-B773B74A05CD}"/>
              </a:ext>
            </a:extLst>
          </p:cNvPr>
          <p:cNvSpPr txBox="1"/>
          <p:nvPr/>
        </p:nvSpPr>
        <p:spPr>
          <a:xfrm>
            <a:off x="4917018" y="5065693"/>
            <a:ext cx="1959275" cy="954107"/>
          </a:xfrm>
          <a:prstGeom prst="rect">
            <a:avLst/>
          </a:prstGeom>
          <a:noFill/>
        </p:spPr>
        <p:txBody>
          <a:bodyPr wrap="square" rtlCol="0">
            <a:spAutoFit/>
          </a:bodyPr>
          <a:lstStyle>
            <a:defPPr>
              <a:defRPr lang="nl-NL"/>
            </a:defPPr>
            <a:lvl1pPr>
              <a:defRPr sz="1400" spc="-4">
                <a:solidFill>
                  <a:srgbClr val="1E497D"/>
                </a:solidFill>
                <a:latin typeface="Georgia"/>
              </a:defRPr>
            </a:lvl1pPr>
          </a:lstStyle>
          <a:p>
            <a:r>
              <a:rPr lang="en-US" dirty="0" err="1"/>
              <a:t>Euwe</a:t>
            </a:r>
            <a:r>
              <a:rPr lang="en-US" dirty="0"/>
              <a:t> 1963</a:t>
            </a:r>
          </a:p>
          <a:p>
            <a:r>
              <a:rPr lang="en-US" i="1" dirty="0"/>
              <a:t>Euratom report Computers and</a:t>
            </a:r>
          </a:p>
          <a:p>
            <a:r>
              <a:rPr lang="en-US" i="1" dirty="0"/>
              <a:t> the Game of Chess</a:t>
            </a:r>
            <a:endParaRPr lang="nl-NL" i="1" dirty="0"/>
          </a:p>
        </p:txBody>
      </p:sp>
      <p:sp>
        <p:nvSpPr>
          <p:cNvPr id="6" name="Rectangle 5">
            <a:extLst>
              <a:ext uri="{FF2B5EF4-FFF2-40B4-BE49-F238E27FC236}">
                <a16:creationId xmlns:a16="http://schemas.microsoft.com/office/drawing/2014/main" xmlns="" id="{5E53BAE3-5441-E9F6-6C08-CA0EA57AD4EB}"/>
              </a:ext>
            </a:extLst>
          </p:cNvPr>
          <p:cNvSpPr txBox="1">
            <a:spLocks noChangeArrowheads="1"/>
          </p:cNvSpPr>
          <p:nvPr/>
        </p:nvSpPr>
        <p:spPr>
          <a:xfrm>
            <a:off x="266701" y="0"/>
            <a:ext cx="9601200" cy="796304"/>
          </a:xfrm>
          <a:prstGeom prst="rect">
            <a:avLst/>
          </a:prstGeom>
        </p:spPr>
        <p:txBody>
          <a:bodyPr rIns="132080" anchor="ctr"/>
          <a:lstStyle>
            <a:lvl1pPr>
              <a:defRPr>
                <a:latin typeface="+mj-lt"/>
                <a:ea typeface="+mj-ea"/>
                <a:cs typeface="+mj-cs"/>
              </a:defRPr>
            </a:lvl1pPr>
          </a:lstStyle>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a:p>
            <a:pPr marL="10319" algn="ctr">
              <a:spcBef>
                <a:spcPts val="81"/>
              </a:spcBef>
            </a:pPr>
            <a:r>
              <a:rPr lang="en-US" sz="3200" b="1" dirty="0">
                <a:solidFill>
                  <a:schemeClr val="tx2"/>
                </a:solidFill>
                <a:latin typeface="Arial" panose="020B0604020202020204" pitchFamily="34" charset="0"/>
                <a:cs typeface="Arial" panose="020B0604020202020204" pitchFamily="34" charset="0"/>
              </a:rPr>
              <a:t>From Mythology to Science Fiction</a:t>
            </a:r>
            <a:endParaRPr lang="nl-NL" sz="3200" b="1" kern="0" dirty="0">
              <a:solidFill>
                <a:schemeClr val="tx2"/>
              </a:solidFill>
              <a:latin typeface="Arial" panose="020B0604020202020204" pitchFamily="34" charset="0"/>
              <a:cs typeface="Arial" panose="020B0604020202020204" pitchFamily="34" charset="0"/>
            </a:endParaRPr>
          </a:p>
        </p:txBody>
      </p:sp>
      <p:sp>
        <p:nvSpPr>
          <p:cNvPr id="8" name="Rectangle 5">
            <a:extLst>
              <a:ext uri="{FF2B5EF4-FFF2-40B4-BE49-F238E27FC236}">
                <a16:creationId xmlns:a16="http://schemas.microsoft.com/office/drawing/2014/main" xmlns="" id="{6AC82119-BBB1-9400-02A6-39CF373532F2}"/>
              </a:ext>
            </a:extLst>
          </p:cNvPr>
          <p:cNvSpPr txBox="1">
            <a:spLocks noChangeArrowheads="1"/>
          </p:cNvSpPr>
          <p:nvPr/>
        </p:nvSpPr>
        <p:spPr>
          <a:xfrm>
            <a:off x="188844" y="1123717"/>
            <a:ext cx="9764712" cy="369040"/>
          </a:xfrm>
          <a:prstGeom prst="rect">
            <a:avLst/>
          </a:prstGeom>
        </p:spPr>
        <p:txBody>
          <a:bodyPr rIns="132080" anchor="ctr"/>
          <a:lstStyle>
            <a:lvl1pPr>
              <a:defRPr>
                <a:latin typeface="+mj-lt"/>
                <a:ea typeface="+mj-ea"/>
                <a:cs typeface="+mj-cs"/>
              </a:defRPr>
            </a:lvl1pPr>
          </a:lstStyle>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r>
              <a:rPr lang="nl-NL" sz="3200" b="1" dirty="0">
                <a:solidFill>
                  <a:schemeClr val="tx2"/>
                </a:solidFill>
                <a:latin typeface="Arial" panose="020B0604020202020204" pitchFamily="34" charset="0"/>
                <a:cs typeface="Arial" panose="020B0604020202020204" pitchFamily="34" charset="0"/>
              </a:rPr>
              <a:t>AI </a:t>
            </a:r>
            <a:r>
              <a:rPr lang="nl-NL" sz="3200" b="1" dirty="0" err="1">
                <a:solidFill>
                  <a:schemeClr val="tx2"/>
                </a:solidFill>
                <a:latin typeface="Arial" panose="020B0604020202020204" pitchFamily="34" charset="0"/>
                <a:cs typeface="Arial" panose="020B0604020202020204" pitchFamily="34" charset="0"/>
              </a:rPr>
              <a:t>and</a:t>
            </a:r>
            <a:r>
              <a:rPr lang="nl-NL" sz="3200" b="1" dirty="0">
                <a:solidFill>
                  <a:schemeClr val="tx2"/>
                </a:solidFill>
                <a:latin typeface="Arial" panose="020B0604020202020204" pitchFamily="34" charset="0"/>
                <a:cs typeface="Arial" panose="020B0604020202020204" pitchFamily="34" charset="0"/>
              </a:rPr>
              <a:t> </a:t>
            </a:r>
            <a:r>
              <a:rPr lang="nl-NL" sz="3200" b="1" dirty="0" err="1">
                <a:solidFill>
                  <a:schemeClr val="tx2"/>
                </a:solidFill>
                <a:latin typeface="Arial" panose="020B0604020202020204" pitchFamily="34" charset="0"/>
                <a:cs typeface="Arial" panose="020B0604020202020204" pitchFamily="34" charset="0"/>
              </a:rPr>
              <a:t>the</a:t>
            </a:r>
            <a:r>
              <a:rPr lang="nl-NL" sz="3200" b="1" dirty="0">
                <a:solidFill>
                  <a:schemeClr val="tx2"/>
                </a:solidFill>
                <a:latin typeface="Arial" panose="020B0604020202020204" pitchFamily="34" charset="0"/>
                <a:cs typeface="Arial" panose="020B0604020202020204" pitchFamily="34" charset="0"/>
              </a:rPr>
              <a:t> </a:t>
            </a:r>
            <a:r>
              <a:rPr lang="nl-NL" sz="3200" b="1" dirty="0" err="1">
                <a:solidFill>
                  <a:schemeClr val="tx2"/>
                </a:solidFill>
                <a:latin typeface="Arial" panose="020B0604020202020204" pitchFamily="34" charset="0"/>
                <a:cs typeface="Arial" panose="020B0604020202020204" pitchFamily="34" charset="0"/>
              </a:rPr>
              <a:t>chess</a:t>
            </a:r>
            <a:r>
              <a:rPr lang="nl-NL" sz="3200" b="1" dirty="0">
                <a:solidFill>
                  <a:schemeClr val="tx2"/>
                </a:solidFill>
                <a:latin typeface="Arial" panose="020B0604020202020204" pitchFamily="34" charset="0"/>
                <a:cs typeface="Arial" panose="020B0604020202020204" pitchFamily="34" charset="0"/>
              </a:rPr>
              <a:t> </a:t>
            </a:r>
            <a:r>
              <a:rPr lang="nl-NL" sz="3200" b="1" dirty="0" err="1">
                <a:solidFill>
                  <a:schemeClr val="tx2"/>
                </a:solidFill>
                <a:latin typeface="Arial" panose="020B0604020202020204" pitchFamily="34" charset="0"/>
                <a:cs typeface="Arial" panose="020B0604020202020204" pitchFamily="34" charset="0"/>
              </a:rPr>
              <a:t>world</a:t>
            </a: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5206824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124" name="Picture 4" descr="Afbeeldingsresultaat voor max euwe">
            <a:extLst>
              <a:ext uri="{FF2B5EF4-FFF2-40B4-BE49-F238E27FC236}">
                <a16:creationId xmlns:a16="http://schemas.microsoft.com/office/drawing/2014/main" xmlns="" id="{2E8EDE4B-75F9-45C0-A46F-D7AD3EB5E357}"/>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5235" y="2432040"/>
            <a:ext cx="1849276" cy="2389731"/>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Afbeelding 6">
            <a:extLst>
              <a:ext uri="{FF2B5EF4-FFF2-40B4-BE49-F238E27FC236}">
                <a16:creationId xmlns:a16="http://schemas.microsoft.com/office/drawing/2014/main" xmlns="" id="{078AAE16-77F3-452C-BBEA-475180BF743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982870" y="2433055"/>
            <a:ext cx="1849276" cy="2381043"/>
          </a:xfrm>
          <a:prstGeom prst="rect">
            <a:avLst/>
          </a:prstGeom>
        </p:spPr>
      </p:pic>
      <p:pic>
        <p:nvPicPr>
          <p:cNvPr id="9" name="Afbeelding 8">
            <a:extLst>
              <a:ext uri="{FF2B5EF4-FFF2-40B4-BE49-F238E27FC236}">
                <a16:creationId xmlns:a16="http://schemas.microsoft.com/office/drawing/2014/main" xmlns="" id="{1105016B-8DA9-4865-98CC-11D1D93C34F1}"/>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362200" y="2431117"/>
            <a:ext cx="2382981" cy="2382981"/>
          </a:xfrm>
          <a:prstGeom prst="rect">
            <a:avLst/>
          </a:prstGeom>
        </p:spPr>
      </p:pic>
      <p:sp>
        <p:nvSpPr>
          <p:cNvPr id="10" name="AutoShape 10" descr="Afbeeldingsresultaat voor botwinnik">
            <a:extLst>
              <a:ext uri="{FF2B5EF4-FFF2-40B4-BE49-F238E27FC236}">
                <a16:creationId xmlns:a16="http://schemas.microsoft.com/office/drawing/2014/main" xmlns="" id="{9A5C16D2-C213-4758-ADF5-2A286519029C}"/>
              </a:ext>
            </a:extLst>
          </p:cNvPr>
          <p:cNvSpPr>
            <a:spLocks noChangeAspect="1" noChangeArrowheads="1"/>
          </p:cNvSpPr>
          <p:nvPr/>
        </p:nvSpPr>
        <p:spPr bwMode="auto">
          <a:xfrm>
            <a:off x="4800600" y="3831177"/>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2" name="Afbeelding 11">
            <a:extLst>
              <a:ext uri="{FF2B5EF4-FFF2-40B4-BE49-F238E27FC236}">
                <a16:creationId xmlns:a16="http://schemas.microsoft.com/office/drawing/2014/main" xmlns="" id="{F1771691-9DB5-4BA9-BBCA-9B67A06960D5}"/>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074189" y="2432978"/>
            <a:ext cx="1717526" cy="2388793"/>
          </a:xfrm>
          <a:prstGeom prst="rect">
            <a:avLst/>
          </a:prstGeom>
        </p:spPr>
      </p:pic>
      <p:sp>
        <p:nvSpPr>
          <p:cNvPr id="28" name="TextBox 2">
            <a:extLst>
              <a:ext uri="{FF2B5EF4-FFF2-40B4-BE49-F238E27FC236}">
                <a16:creationId xmlns:a16="http://schemas.microsoft.com/office/drawing/2014/main" xmlns="" id="{4498E9BB-8F57-4E1A-9D32-E95589F27A96}"/>
              </a:ext>
            </a:extLst>
          </p:cNvPr>
          <p:cNvSpPr txBox="1"/>
          <p:nvPr/>
        </p:nvSpPr>
        <p:spPr>
          <a:xfrm>
            <a:off x="165236" y="4908157"/>
            <a:ext cx="1959275" cy="954107"/>
          </a:xfrm>
          <a:prstGeom prst="rect">
            <a:avLst/>
          </a:prstGeom>
          <a:noFill/>
        </p:spPr>
        <p:txBody>
          <a:bodyPr wrap="square" rtlCol="0">
            <a:spAutoFit/>
          </a:bodyPr>
          <a:lstStyle>
            <a:defPPr>
              <a:defRPr lang="nl-NL"/>
            </a:defPPr>
            <a:lvl1pPr>
              <a:defRPr sz="1400" spc="-4">
                <a:solidFill>
                  <a:srgbClr val="1E497D"/>
                </a:solidFill>
                <a:latin typeface="Georgia"/>
              </a:defRPr>
            </a:lvl1pPr>
          </a:lstStyle>
          <a:p>
            <a:r>
              <a:rPr lang="en-US" dirty="0" err="1"/>
              <a:t>Euwe</a:t>
            </a:r>
            <a:r>
              <a:rPr lang="en-US" dirty="0"/>
              <a:t> </a:t>
            </a:r>
            <a:r>
              <a:rPr lang="en-US" dirty="0" smtClean="0"/>
              <a:t>1929</a:t>
            </a:r>
            <a:endParaRPr lang="en-US" dirty="0"/>
          </a:p>
          <a:p>
            <a:r>
              <a:rPr lang="en-US" i="1" dirty="0" err="1"/>
              <a:t>Mengentheoretische</a:t>
            </a:r>
            <a:r>
              <a:rPr lang="en-US" i="1" dirty="0"/>
              <a:t> </a:t>
            </a:r>
            <a:r>
              <a:rPr lang="en-US" i="1" dirty="0" err="1"/>
              <a:t>Betrachtungen</a:t>
            </a:r>
            <a:r>
              <a:rPr lang="en-US" i="1" dirty="0"/>
              <a:t> </a:t>
            </a:r>
            <a:r>
              <a:rPr lang="en-US" i="1" dirty="0" err="1"/>
              <a:t>über</a:t>
            </a:r>
            <a:r>
              <a:rPr lang="en-US" i="1" dirty="0"/>
              <a:t> das </a:t>
            </a:r>
            <a:r>
              <a:rPr lang="en-US" i="1" dirty="0" err="1"/>
              <a:t>Schachspiel</a:t>
            </a:r>
            <a:endParaRPr lang="nl-NL" i="1" dirty="0"/>
          </a:p>
        </p:txBody>
      </p:sp>
      <p:sp>
        <p:nvSpPr>
          <p:cNvPr id="29" name="TextBox 2">
            <a:extLst>
              <a:ext uri="{FF2B5EF4-FFF2-40B4-BE49-F238E27FC236}">
                <a16:creationId xmlns:a16="http://schemas.microsoft.com/office/drawing/2014/main" xmlns="" id="{01459B49-69AD-4390-9D46-1F32FE2DD9B4}"/>
              </a:ext>
            </a:extLst>
          </p:cNvPr>
          <p:cNvSpPr txBox="1"/>
          <p:nvPr/>
        </p:nvSpPr>
        <p:spPr>
          <a:xfrm>
            <a:off x="2271681" y="4908156"/>
            <a:ext cx="1959275" cy="738664"/>
          </a:xfrm>
          <a:prstGeom prst="rect">
            <a:avLst/>
          </a:prstGeom>
          <a:noFill/>
        </p:spPr>
        <p:txBody>
          <a:bodyPr wrap="square" rtlCol="0">
            <a:spAutoFit/>
          </a:bodyPr>
          <a:lstStyle>
            <a:defPPr>
              <a:defRPr lang="nl-NL"/>
            </a:defPPr>
            <a:lvl1pPr>
              <a:defRPr sz="1400" spc="-4">
                <a:solidFill>
                  <a:srgbClr val="1E497D"/>
                </a:solidFill>
                <a:latin typeface="Georgia"/>
              </a:defRPr>
            </a:lvl1pPr>
          </a:lstStyle>
          <a:p>
            <a:r>
              <a:rPr lang="en-US" dirty="0"/>
              <a:t>Van der Poel 1955</a:t>
            </a:r>
          </a:p>
          <a:p>
            <a:r>
              <a:rPr lang="en-US" i="1" dirty="0" smtClean="0"/>
              <a:t>King </a:t>
            </a:r>
            <a:r>
              <a:rPr lang="en-US" i="1" dirty="0"/>
              <a:t>+ </a:t>
            </a:r>
            <a:r>
              <a:rPr lang="en-US" i="1" dirty="0" smtClean="0"/>
              <a:t>Rook versus King algorithm</a:t>
            </a:r>
            <a:endParaRPr lang="nl-NL" i="1" dirty="0"/>
          </a:p>
        </p:txBody>
      </p:sp>
      <p:sp>
        <p:nvSpPr>
          <p:cNvPr id="30" name="TextBox 2">
            <a:extLst>
              <a:ext uri="{FF2B5EF4-FFF2-40B4-BE49-F238E27FC236}">
                <a16:creationId xmlns:a16="http://schemas.microsoft.com/office/drawing/2014/main" xmlns="" id="{F927549C-074C-4786-9875-B773B74A05CD}"/>
              </a:ext>
            </a:extLst>
          </p:cNvPr>
          <p:cNvSpPr txBox="1"/>
          <p:nvPr/>
        </p:nvSpPr>
        <p:spPr>
          <a:xfrm>
            <a:off x="4917018" y="4913293"/>
            <a:ext cx="1959275" cy="954107"/>
          </a:xfrm>
          <a:prstGeom prst="rect">
            <a:avLst/>
          </a:prstGeom>
          <a:noFill/>
        </p:spPr>
        <p:txBody>
          <a:bodyPr wrap="square" rtlCol="0">
            <a:spAutoFit/>
          </a:bodyPr>
          <a:lstStyle>
            <a:defPPr>
              <a:defRPr lang="nl-NL"/>
            </a:defPPr>
            <a:lvl1pPr>
              <a:defRPr sz="1400" spc="-4">
                <a:solidFill>
                  <a:srgbClr val="1E497D"/>
                </a:solidFill>
                <a:latin typeface="Georgia"/>
              </a:defRPr>
            </a:lvl1pPr>
          </a:lstStyle>
          <a:p>
            <a:r>
              <a:rPr lang="en-US" dirty="0" err="1"/>
              <a:t>Euwe</a:t>
            </a:r>
            <a:r>
              <a:rPr lang="en-US" dirty="0"/>
              <a:t> 1963</a:t>
            </a:r>
          </a:p>
          <a:p>
            <a:r>
              <a:rPr lang="en-US" i="1" dirty="0" err="1"/>
              <a:t>Euratom</a:t>
            </a:r>
            <a:r>
              <a:rPr lang="en-US" i="1" dirty="0"/>
              <a:t> </a:t>
            </a:r>
            <a:r>
              <a:rPr lang="en-US" i="1" dirty="0" smtClean="0"/>
              <a:t>report Computer and          the </a:t>
            </a:r>
            <a:r>
              <a:rPr lang="en-US" i="1" dirty="0" smtClean="0"/>
              <a:t>Game of Chess</a:t>
            </a:r>
            <a:endParaRPr lang="nl-NL" i="1" dirty="0"/>
          </a:p>
        </p:txBody>
      </p:sp>
      <p:sp>
        <p:nvSpPr>
          <p:cNvPr id="31" name="TextBox 2">
            <a:extLst>
              <a:ext uri="{FF2B5EF4-FFF2-40B4-BE49-F238E27FC236}">
                <a16:creationId xmlns:a16="http://schemas.microsoft.com/office/drawing/2014/main" xmlns="" id="{462D05B9-7C42-4A55-A393-D9768A12C84B}"/>
              </a:ext>
            </a:extLst>
          </p:cNvPr>
          <p:cNvSpPr txBox="1"/>
          <p:nvPr/>
        </p:nvSpPr>
        <p:spPr>
          <a:xfrm>
            <a:off x="7010400" y="4908156"/>
            <a:ext cx="2209800" cy="954107"/>
          </a:xfrm>
          <a:prstGeom prst="rect">
            <a:avLst/>
          </a:prstGeom>
          <a:noFill/>
        </p:spPr>
        <p:txBody>
          <a:bodyPr wrap="square" rtlCol="0">
            <a:spAutoFit/>
          </a:bodyPr>
          <a:lstStyle>
            <a:defPPr>
              <a:defRPr lang="nl-NL"/>
            </a:defPPr>
            <a:lvl1pPr>
              <a:defRPr sz="1400" spc="-4">
                <a:solidFill>
                  <a:srgbClr val="1E497D"/>
                </a:solidFill>
                <a:latin typeface="Georgia"/>
              </a:defRPr>
            </a:lvl1pPr>
          </a:lstStyle>
          <a:p>
            <a:r>
              <a:rPr lang="en-US" dirty="0" err="1"/>
              <a:t>Botvinnik</a:t>
            </a:r>
            <a:r>
              <a:rPr lang="en-US" dirty="0"/>
              <a:t> 1965</a:t>
            </a:r>
          </a:p>
          <a:p>
            <a:r>
              <a:rPr lang="en-US" i="1" dirty="0"/>
              <a:t>Ideas on </a:t>
            </a:r>
            <a:r>
              <a:rPr lang="en-US" i="1" dirty="0" err="1"/>
              <a:t>Pioner</a:t>
            </a:r>
            <a:r>
              <a:rPr lang="en-US" i="1" dirty="0"/>
              <a:t>, </a:t>
            </a:r>
          </a:p>
          <a:p>
            <a:r>
              <a:rPr lang="en-US" i="1" dirty="0"/>
              <a:t>a world chess championship program</a:t>
            </a:r>
            <a:endParaRPr lang="nl-NL" i="1" dirty="0"/>
          </a:p>
        </p:txBody>
      </p:sp>
      <p:sp>
        <p:nvSpPr>
          <p:cNvPr id="6" name="Rectangle 5">
            <a:extLst>
              <a:ext uri="{FF2B5EF4-FFF2-40B4-BE49-F238E27FC236}">
                <a16:creationId xmlns:a16="http://schemas.microsoft.com/office/drawing/2014/main" xmlns="" id="{3A5EE275-FFEF-5E62-9AEA-D221C6AF16E6}"/>
              </a:ext>
            </a:extLst>
          </p:cNvPr>
          <p:cNvSpPr txBox="1">
            <a:spLocks noChangeArrowheads="1"/>
          </p:cNvSpPr>
          <p:nvPr/>
        </p:nvSpPr>
        <p:spPr>
          <a:xfrm>
            <a:off x="266701" y="0"/>
            <a:ext cx="9601200" cy="796304"/>
          </a:xfrm>
          <a:prstGeom prst="rect">
            <a:avLst/>
          </a:prstGeom>
        </p:spPr>
        <p:txBody>
          <a:bodyPr rIns="132080" anchor="ctr"/>
          <a:lstStyle>
            <a:lvl1pPr>
              <a:defRPr>
                <a:latin typeface="+mj-lt"/>
                <a:ea typeface="+mj-ea"/>
                <a:cs typeface="+mj-cs"/>
              </a:defRPr>
            </a:lvl1pPr>
          </a:lstStyle>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a:p>
            <a:pPr marL="10319" algn="ctr">
              <a:spcBef>
                <a:spcPts val="81"/>
              </a:spcBef>
            </a:pPr>
            <a:r>
              <a:rPr lang="en-US" sz="3200" b="1" dirty="0">
                <a:solidFill>
                  <a:schemeClr val="tx2"/>
                </a:solidFill>
                <a:latin typeface="Arial" panose="020B0604020202020204" pitchFamily="34" charset="0"/>
                <a:cs typeface="Arial" panose="020B0604020202020204" pitchFamily="34" charset="0"/>
              </a:rPr>
              <a:t>From Mythology to Science Fiction</a:t>
            </a:r>
            <a:endParaRPr lang="nl-NL" sz="3200" b="1" kern="0" dirty="0">
              <a:solidFill>
                <a:schemeClr val="tx2"/>
              </a:solidFill>
              <a:latin typeface="Arial" panose="020B0604020202020204" pitchFamily="34" charset="0"/>
              <a:cs typeface="Arial" panose="020B0604020202020204" pitchFamily="34" charset="0"/>
            </a:endParaRPr>
          </a:p>
        </p:txBody>
      </p:sp>
      <p:sp>
        <p:nvSpPr>
          <p:cNvPr id="8" name="Rectangle 5">
            <a:extLst>
              <a:ext uri="{FF2B5EF4-FFF2-40B4-BE49-F238E27FC236}">
                <a16:creationId xmlns:a16="http://schemas.microsoft.com/office/drawing/2014/main" xmlns="" id="{B28FAA81-8DA3-6460-817A-8BAC3DA25B47}"/>
              </a:ext>
            </a:extLst>
          </p:cNvPr>
          <p:cNvSpPr txBox="1">
            <a:spLocks noChangeArrowheads="1"/>
          </p:cNvSpPr>
          <p:nvPr/>
        </p:nvSpPr>
        <p:spPr>
          <a:xfrm>
            <a:off x="188844" y="1123717"/>
            <a:ext cx="9764712" cy="369040"/>
          </a:xfrm>
          <a:prstGeom prst="rect">
            <a:avLst/>
          </a:prstGeom>
        </p:spPr>
        <p:txBody>
          <a:bodyPr rIns="132080" anchor="ctr"/>
          <a:lstStyle>
            <a:lvl1pPr>
              <a:defRPr>
                <a:latin typeface="+mj-lt"/>
                <a:ea typeface="+mj-ea"/>
                <a:cs typeface="+mj-cs"/>
              </a:defRPr>
            </a:lvl1pPr>
          </a:lstStyle>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r>
              <a:rPr lang="nl-NL" sz="3200" b="1" dirty="0">
                <a:solidFill>
                  <a:schemeClr val="tx2"/>
                </a:solidFill>
                <a:latin typeface="Arial" panose="020B0604020202020204" pitchFamily="34" charset="0"/>
                <a:cs typeface="Arial" panose="020B0604020202020204" pitchFamily="34" charset="0"/>
              </a:rPr>
              <a:t>AI </a:t>
            </a:r>
            <a:r>
              <a:rPr lang="nl-NL" sz="3200" b="1" dirty="0" err="1">
                <a:solidFill>
                  <a:schemeClr val="tx2"/>
                </a:solidFill>
                <a:latin typeface="Arial" panose="020B0604020202020204" pitchFamily="34" charset="0"/>
                <a:cs typeface="Arial" panose="020B0604020202020204" pitchFamily="34" charset="0"/>
              </a:rPr>
              <a:t>and</a:t>
            </a:r>
            <a:r>
              <a:rPr lang="nl-NL" sz="3200" b="1" dirty="0">
                <a:solidFill>
                  <a:schemeClr val="tx2"/>
                </a:solidFill>
                <a:latin typeface="Arial" panose="020B0604020202020204" pitchFamily="34" charset="0"/>
                <a:cs typeface="Arial" panose="020B0604020202020204" pitchFamily="34" charset="0"/>
              </a:rPr>
              <a:t> </a:t>
            </a:r>
            <a:r>
              <a:rPr lang="nl-NL" sz="3200" b="1" dirty="0" err="1">
                <a:solidFill>
                  <a:schemeClr val="tx2"/>
                </a:solidFill>
                <a:latin typeface="Arial" panose="020B0604020202020204" pitchFamily="34" charset="0"/>
                <a:cs typeface="Arial" panose="020B0604020202020204" pitchFamily="34" charset="0"/>
              </a:rPr>
              <a:t>the</a:t>
            </a:r>
            <a:r>
              <a:rPr lang="nl-NL" sz="3200" b="1" dirty="0">
                <a:solidFill>
                  <a:schemeClr val="tx2"/>
                </a:solidFill>
                <a:latin typeface="Arial" panose="020B0604020202020204" pitchFamily="34" charset="0"/>
                <a:cs typeface="Arial" panose="020B0604020202020204" pitchFamily="34" charset="0"/>
              </a:rPr>
              <a:t> </a:t>
            </a:r>
            <a:r>
              <a:rPr lang="nl-NL" sz="3200" b="1" dirty="0" err="1">
                <a:solidFill>
                  <a:schemeClr val="tx2"/>
                </a:solidFill>
                <a:latin typeface="Arial" panose="020B0604020202020204" pitchFamily="34" charset="0"/>
                <a:cs typeface="Arial" panose="020B0604020202020204" pitchFamily="34" charset="0"/>
              </a:rPr>
              <a:t>chess</a:t>
            </a:r>
            <a:r>
              <a:rPr lang="nl-NL" sz="3200" b="1" dirty="0">
                <a:solidFill>
                  <a:schemeClr val="tx2"/>
                </a:solidFill>
                <a:latin typeface="Arial" panose="020B0604020202020204" pitchFamily="34" charset="0"/>
                <a:cs typeface="Arial" panose="020B0604020202020204" pitchFamily="34" charset="0"/>
              </a:rPr>
              <a:t> </a:t>
            </a:r>
            <a:r>
              <a:rPr lang="nl-NL" sz="3200" b="1" dirty="0" err="1">
                <a:solidFill>
                  <a:schemeClr val="tx2"/>
                </a:solidFill>
                <a:latin typeface="Arial" panose="020B0604020202020204" pitchFamily="34" charset="0"/>
                <a:cs typeface="Arial" panose="020B0604020202020204" pitchFamily="34" charset="0"/>
              </a:rPr>
              <a:t>world</a:t>
            </a: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9401882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8" name="Rechthoek 17">
            <a:extLst>
              <a:ext uri="{FF2B5EF4-FFF2-40B4-BE49-F238E27FC236}">
                <a16:creationId xmlns:a16="http://schemas.microsoft.com/office/drawing/2014/main" xmlns="" id="{E0E629E3-22D8-D04C-B7EA-A309E004ED2D}"/>
              </a:ext>
            </a:extLst>
          </p:cNvPr>
          <p:cNvSpPr/>
          <p:nvPr/>
        </p:nvSpPr>
        <p:spPr>
          <a:xfrm>
            <a:off x="381000" y="2773229"/>
            <a:ext cx="7924800" cy="3707567"/>
          </a:xfrm>
          <a:prstGeom prst="rect">
            <a:avLst/>
          </a:prstGeom>
          <a:solidFill>
            <a:schemeClr val="bg1"/>
          </a:solidFill>
          <a:ln>
            <a:solidFill>
              <a:srgbClr val="0040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285750" indent="-285750">
              <a:buFont typeface="Arial" panose="020B0604020202020204" pitchFamily="34" charset="0"/>
              <a:buChar char="•"/>
            </a:pPr>
            <a:endParaRPr lang="nl-NL" sz="1600" dirty="0">
              <a:solidFill>
                <a:schemeClr val="tx2"/>
              </a:solidFill>
              <a:latin typeface="Arial" panose="020B0604020202020204" pitchFamily="34" charset="0"/>
              <a:cs typeface="Arial" panose="020B0604020202020204" pitchFamily="34" charset="0"/>
            </a:endParaRPr>
          </a:p>
        </p:txBody>
      </p:sp>
      <p:sp>
        <p:nvSpPr>
          <p:cNvPr id="38" name="Rectangle 5">
            <a:extLst>
              <a:ext uri="{FF2B5EF4-FFF2-40B4-BE49-F238E27FC236}">
                <a16:creationId xmlns:a16="http://schemas.microsoft.com/office/drawing/2014/main" xmlns="" id="{4EA9A398-CE38-4D4C-B163-C43C3EDDCBF4}"/>
              </a:ext>
            </a:extLst>
          </p:cNvPr>
          <p:cNvSpPr txBox="1">
            <a:spLocks noChangeArrowheads="1"/>
          </p:cNvSpPr>
          <p:nvPr/>
        </p:nvSpPr>
        <p:spPr>
          <a:xfrm>
            <a:off x="152401" y="1104900"/>
            <a:ext cx="9601200" cy="1359733"/>
          </a:xfrm>
          <a:prstGeom prst="rect">
            <a:avLst/>
          </a:prstGeom>
        </p:spPr>
        <p:txBody>
          <a:bodyPr rIns="132080" anchor="ctr"/>
          <a:lstStyle>
            <a:lvl1pPr>
              <a:defRPr>
                <a:latin typeface="+mj-lt"/>
                <a:ea typeface="+mj-ea"/>
                <a:cs typeface="+mj-cs"/>
              </a:defRPr>
            </a:lvl1pPr>
          </a:lstStyle>
          <a:p>
            <a:pPr marL="10319">
              <a:spcBef>
                <a:spcPts val="81"/>
              </a:spcBef>
            </a:pPr>
            <a:r>
              <a:rPr lang="nl-NL" sz="3200" b="1" kern="0" dirty="0" err="1">
                <a:solidFill>
                  <a:schemeClr val="tx2"/>
                </a:solidFill>
                <a:latin typeface="Arial" panose="020B0604020202020204" pitchFamily="34" charset="0"/>
                <a:cs typeface="Arial" panose="020B0604020202020204" pitchFamily="34" charset="0"/>
              </a:rPr>
              <a:t>Dartmouth</a:t>
            </a:r>
            <a:r>
              <a:rPr lang="nl-NL" sz="3200" b="1" kern="0" dirty="0">
                <a:solidFill>
                  <a:schemeClr val="tx2"/>
                </a:solidFill>
                <a:latin typeface="Arial" panose="020B0604020202020204" pitchFamily="34" charset="0"/>
                <a:cs typeface="Arial" panose="020B0604020202020204" pitchFamily="34" charset="0"/>
              </a:rPr>
              <a:t> Conference 1956</a:t>
            </a:r>
          </a:p>
          <a:p>
            <a:pPr marL="10319">
              <a:spcBef>
                <a:spcPts val="81"/>
              </a:spcBef>
            </a:pPr>
            <a:r>
              <a:rPr lang="nl-NL" sz="3200" b="1" kern="0" dirty="0">
                <a:solidFill>
                  <a:schemeClr val="tx2"/>
                </a:solidFill>
                <a:latin typeface="Arial" panose="020B0604020202020204" pitchFamily="34" charset="0"/>
                <a:cs typeface="Arial" panose="020B0604020202020204" pitchFamily="34" charset="0"/>
              </a:rPr>
              <a:t>The </a:t>
            </a:r>
            <a:r>
              <a:rPr lang="nl-NL" sz="3200" b="1" kern="0" dirty="0" err="1">
                <a:solidFill>
                  <a:schemeClr val="tx2"/>
                </a:solidFill>
                <a:latin typeface="Arial" panose="020B0604020202020204" pitchFamily="34" charset="0"/>
                <a:cs typeface="Arial" panose="020B0604020202020204" pitchFamily="34" charset="0"/>
              </a:rPr>
              <a:t>main</a:t>
            </a:r>
            <a:r>
              <a:rPr lang="nl-NL" sz="3200" b="1" kern="0" dirty="0">
                <a:solidFill>
                  <a:schemeClr val="tx2"/>
                </a:solidFill>
                <a:latin typeface="Arial" panose="020B0604020202020204" pitchFamily="34" charset="0"/>
                <a:cs typeface="Arial" panose="020B0604020202020204" pitchFamily="34" charset="0"/>
              </a:rPr>
              <a:t> </a:t>
            </a:r>
            <a:r>
              <a:rPr lang="nl-NL" sz="3200" b="1" kern="0" dirty="0" err="1">
                <a:solidFill>
                  <a:schemeClr val="tx2"/>
                </a:solidFill>
                <a:latin typeface="Arial" panose="020B0604020202020204" pitchFamily="34" charset="0"/>
                <a:cs typeface="Arial" panose="020B0604020202020204" pitchFamily="34" charset="0"/>
              </a:rPr>
              <a:t>constructors</a:t>
            </a:r>
            <a:r>
              <a:rPr lang="nl-NL" sz="3200" b="1" kern="0" dirty="0">
                <a:solidFill>
                  <a:schemeClr val="tx2"/>
                </a:solidFill>
                <a:latin typeface="Arial" panose="020B0604020202020204" pitchFamily="34" charset="0"/>
                <a:cs typeface="Arial" panose="020B0604020202020204" pitchFamily="34" charset="0"/>
              </a:rPr>
              <a:t> of AI</a:t>
            </a:r>
          </a:p>
        </p:txBody>
      </p:sp>
      <p:pic>
        <p:nvPicPr>
          <p:cNvPr id="5" name="Picture 6" descr="Afbeeldingsresultaat voor Arthur Samuel">
            <a:extLst>
              <a:ext uri="{FF2B5EF4-FFF2-40B4-BE49-F238E27FC236}">
                <a16:creationId xmlns:a16="http://schemas.microsoft.com/office/drawing/2014/main" xmlns="" id="{FDB84334-B15B-654D-A37C-E0501A85527D}"/>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4888"/>
          <a:stretch/>
        </p:blipFill>
        <p:spPr bwMode="auto">
          <a:xfrm>
            <a:off x="1066800" y="2845190"/>
            <a:ext cx="6629400" cy="3563643"/>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5">
            <a:extLst>
              <a:ext uri="{FF2B5EF4-FFF2-40B4-BE49-F238E27FC236}">
                <a16:creationId xmlns:a16="http://schemas.microsoft.com/office/drawing/2014/main" xmlns="" id="{596DAC92-1742-EED5-8062-0DC3A83F710B}"/>
              </a:ext>
            </a:extLst>
          </p:cNvPr>
          <p:cNvSpPr txBox="1">
            <a:spLocks noChangeArrowheads="1"/>
          </p:cNvSpPr>
          <p:nvPr/>
        </p:nvSpPr>
        <p:spPr>
          <a:xfrm>
            <a:off x="266701" y="0"/>
            <a:ext cx="9601200" cy="796304"/>
          </a:xfrm>
          <a:prstGeom prst="rect">
            <a:avLst/>
          </a:prstGeom>
        </p:spPr>
        <p:txBody>
          <a:bodyPr rIns="132080" anchor="ctr"/>
          <a:lstStyle>
            <a:lvl1pPr>
              <a:defRPr>
                <a:latin typeface="+mj-lt"/>
                <a:ea typeface="+mj-ea"/>
                <a:cs typeface="+mj-cs"/>
              </a:defRPr>
            </a:lvl1pPr>
          </a:lstStyle>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a:p>
            <a:pPr marL="10319" algn="ctr">
              <a:spcBef>
                <a:spcPts val="81"/>
              </a:spcBef>
            </a:pPr>
            <a:r>
              <a:rPr lang="en-US" sz="3200" b="1" dirty="0">
                <a:solidFill>
                  <a:schemeClr val="tx2"/>
                </a:solidFill>
                <a:latin typeface="Arial" panose="020B0604020202020204" pitchFamily="34" charset="0"/>
                <a:cs typeface="Arial" panose="020B0604020202020204" pitchFamily="34" charset="0"/>
              </a:rPr>
              <a:t>From Mythology to Science Fiction</a:t>
            </a:r>
            <a:endParaRPr lang="nl-NL" sz="3200" b="1" kern="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3136460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xmlns="" id="{07B90B11-6022-BD21-A648-44812B484326}"/>
              </a:ext>
            </a:extLst>
          </p:cNvPr>
          <p:cNvSpPr txBox="1">
            <a:spLocks noChangeArrowheads="1"/>
          </p:cNvSpPr>
          <p:nvPr/>
        </p:nvSpPr>
        <p:spPr>
          <a:xfrm>
            <a:off x="152401" y="1104900"/>
            <a:ext cx="9601200" cy="1359733"/>
          </a:xfrm>
          <a:prstGeom prst="rect">
            <a:avLst/>
          </a:prstGeom>
        </p:spPr>
        <p:txBody>
          <a:bodyPr rIns="132080" anchor="ctr"/>
          <a:lstStyle>
            <a:lvl1pPr>
              <a:defRPr>
                <a:latin typeface="+mj-lt"/>
                <a:ea typeface="+mj-ea"/>
                <a:cs typeface="+mj-cs"/>
              </a:defRPr>
            </a:lvl1pPr>
          </a:lstStyle>
          <a:p>
            <a:pPr marL="10319">
              <a:spcBef>
                <a:spcPts val="81"/>
              </a:spcBef>
            </a:pPr>
            <a:r>
              <a:rPr lang="nl-NL" sz="3200" b="1" kern="0" dirty="0" err="1">
                <a:solidFill>
                  <a:schemeClr val="tx2"/>
                </a:solidFill>
                <a:latin typeface="Arial" panose="020B0604020202020204" pitchFamily="34" charset="0"/>
                <a:cs typeface="Arial" panose="020B0604020202020204" pitchFamily="34" charset="0"/>
              </a:rPr>
              <a:t>Playing</a:t>
            </a:r>
            <a:r>
              <a:rPr lang="nl-NL" sz="3200" b="1" kern="0" dirty="0">
                <a:solidFill>
                  <a:schemeClr val="tx2"/>
                </a:solidFill>
                <a:latin typeface="Arial" panose="020B0604020202020204" pitchFamily="34" charset="0"/>
                <a:cs typeface="Arial" panose="020B0604020202020204" pitchFamily="34" charset="0"/>
              </a:rPr>
              <a:t> </a:t>
            </a:r>
            <a:r>
              <a:rPr lang="nl-NL" sz="3200" b="1" kern="0" dirty="0" err="1">
                <a:solidFill>
                  <a:schemeClr val="tx2"/>
                </a:solidFill>
                <a:latin typeface="Arial" panose="020B0604020202020204" pitchFamily="34" charset="0"/>
                <a:cs typeface="Arial" panose="020B0604020202020204" pitchFamily="34" charset="0"/>
              </a:rPr>
              <a:t>strength</a:t>
            </a:r>
            <a:endParaRPr lang="nl-NL" sz="3200" b="1" i="1" kern="0" dirty="0">
              <a:solidFill>
                <a:schemeClr val="tx2"/>
              </a:solidFill>
              <a:latin typeface="Arial" panose="020B0604020202020204" pitchFamily="34" charset="0"/>
              <a:cs typeface="Arial" panose="020B0604020202020204" pitchFamily="34" charset="0"/>
            </a:endParaRPr>
          </a:p>
        </p:txBody>
      </p:sp>
      <p:sp>
        <p:nvSpPr>
          <p:cNvPr id="3" name="Rechthoek 33">
            <a:extLst>
              <a:ext uri="{FF2B5EF4-FFF2-40B4-BE49-F238E27FC236}">
                <a16:creationId xmlns:a16="http://schemas.microsoft.com/office/drawing/2014/main" xmlns="" id="{3F8FE05F-12A7-C646-0E9C-B50ED50222B5}"/>
              </a:ext>
            </a:extLst>
          </p:cNvPr>
          <p:cNvSpPr/>
          <p:nvPr/>
        </p:nvSpPr>
        <p:spPr>
          <a:xfrm>
            <a:off x="276015" y="2353483"/>
            <a:ext cx="5034302" cy="3707567"/>
          </a:xfrm>
          <a:prstGeom prst="rect">
            <a:avLst/>
          </a:prstGeom>
          <a:solidFill>
            <a:schemeClr val="bg1"/>
          </a:solidFill>
          <a:ln>
            <a:solidFill>
              <a:srgbClr val="0040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indent="1292225"/>
            <a:r>
              <a:rPr lang="nl-NL" b="1" dirty="0">
                <a:solidFill>
                  <a:schemeClr val="tx2"/>
                </a:solidFill>
                <a:latin typeface="Arial" panose="020B0604020202020204" pitchFamily="34" charset="0"/>
                <a:cs typeface="Arial" panose="020B0604020202020204" pitchFamily="34" charset="0"/>
              </a:rPr>
              <a:t>Mac Hack Six</a:t>
            </a:r>
            <a:endParaRPr lang="nl-NL" dirty="0">
              <a:solidFill>
                <a:schemeClr val="tx2"/>
              </a:solidFill>
              <a:latin typeface="Arial" panose="020B0604020202020204" pitchFamily="34" charset="0"/>
              <a:cs typeface="Arial" panose="020B0604020202020204" pitchFamily="34" charset="0"/>
            </a:endParaRPr>
          </a:p>
          <a:p>
            <a:pPr indent="1292225"/>
            <a:endParaRPr lang="nl-NL" sz="1600" dirty="0">
              <a:solidFill>
                <a:schemeClr val="tx2"/>
              </a:solidFill>
              <a:latin typeface="Arial" panose="020B0604020202020204" pitchFamily="34" charset="0"/>
              <a:cs typeface="Arial" panose="020B0604020202020204" pitchFamily="34" charset="0"/>
            </a:endParaRPr>
          </a:p>
          <a:p>
            <a:pPr indent="1292225"/>
            <a:r>
              <a:rPr lang="nl-NL" sz="1600" dirty="0">
                <a:solidFill>
                  <a:schemeClr val="tx2"/>
                </a:solidFill>
                <a:latin typeface="Arial" panose="020B0604020202020204" pitchFamily="34" charset="0"/>
                <a:cs typeface="Arial" panose="020B0604020202020204" pitchFamily="34" charset="0"/>
              </a:rPr>
              <a:t>A </a:t>
            </a:r>
            <a:r>
              <a:rPr lang="nl-NL" sz="1600" dirty="0" err="1">
                <a:solidFill>
                  <a:schemeClr val="tx2"/>
                </a:solidFill>
                <a:latin typeface="Arial" panose="020B0604020202020204" pitchFamily="34" charset="0"/>
                <a:cs typeface="Arial" panose="020B0604020202020204" pitchFamily="34" charset="0"/>
              </a:rPr>
              <a:t>Founding</a:t>
            </a:r>
            <a:r>
              <a:rPr lang="nl-NL" sz="1600" dirty="0">
                <a:solidFill>
                  <a:schemeClr val="tx2"/>
                </a:solidFill>
                <a:latin typeface="Arial" panose="020B0604020202020204" pitchFamily="34" charset="0"/>
                <a:cs typeface="Arial" panose="020B0604020202020204" pitchFamily="34" charset="0"/>
              </a:rPr>
              <a:t> </a:t>
            </a:r>
            <a:r>
              <a:rPr lang="nl-NL" sz="1600" dirty="0" err="1">
                <a:solidFill>
                  <a:schemeClr val="tx2"/>
                </a:solidFill>
                <a:latin typeface="Arial" panose="020B0604020202020204" pitchFamily="34" charset="0"/>
                <a:cs typeface="Arial" panose="020B0604020202020204" pitchFamily="34" charset="0"/>
              </a:rPr>
              <a:t>Programmer</a:t>
            </a:r>
            <a:r>
              <a:rPr lang="nl-NL" sz="1600" dirty="0">
                <a:solidFill>
                  <a:schemeClr val="tx2"/>
                </a:solidFill>
                <a:latin typeface="Arial" panose="020B0604020202020204" pitchFamily="34" charset="0"/>
                <a:cs typeface="Arial" panose="020B0604020202020204" pitchFamily="34" charset="0"/>
              </a:rPr>
              <a:t> at MIT</a:t>
            </a:r>
          </a:p>
          <a:p>
            <a:pPr marL="1292225" indent="220663">
              <a:buFont typeface="Arial" panose="020B0604020202020204" pitchFamily="34" charset="0"/>
              <a:buChar char="•"/>
            </a:pPr>
            <a:r>
              <a:rPr lang="nl-NL" sz="1400" dirty="0" err="1">
                <a:solidFill>
                  <a:schemeClr val="tx2"/>
                </a:solidFill>
                <a:latin typeface="Arial" panose="020B0604020202020204" pitchFamily="34" charset="0"/>
                <a:cs typeface="Arial" panose="020B0604020202020204" pitchFamily="34" charset="0"/>
              </a:rPr>
              <a:t>Tournament</a:t>
            </a:r>
            <a:r>
              <a:rPr lang="nl-NL" sz="1400" dirty="0">
                <a:solidFill>
                  <a:schemeClr val="tx2"/>
                </a:solidFill>
                <a:latin typeface="Arial" panose="020B0604020202020204" pitchFamily="34" charset="0"/>
                <a:cs typeface="Arial" panose="020B0604020202020204" pitchFamily="34" charset="0"/>
              </a:rPr>
              <a:t> Play (0.5 out of 5)</a:t>
            </a:r>
          </a:p>
          <a:p>
            <a:pPr marL="1292225" indent="220663">
              <a:buFont typeface="Arial" panose="020B0604020202020204" pitchFamily="34" charset="0"/>
              <a:buChar char="•"/>
            </a:pPr>
            <a:r>
              <a:rPr lang="nl-NL" sz="1400" dirty="0">
                <a:solidFill>
                  <a:schemeClr val="tx2"/>
                </a:solidFill>
                <a:latin typeface="Arial" panose="020B0604020202020204" pitchFamily="34" charset="0"/>
                <a:cs typeface="Arial" panose="020B0604020202020204" pitchFamily="34" charset="0"/>
              </a:rPr>
              <a:t>Rating 1243 (Class D)</a:t>
            </a:r>
          </a:p>
          <a:p>
            <a:pPr marL="1292225" indent="220663">
              <a:buFont typeface="Arial" panose="020B0604020202020204" pitchFamily="34" charset="0"/>
              <a:buChar char="•"/>
            </a:pPr>
            <a:endParaRPr lang="nl-NL" sz="1600" dirty="0">
              <a:solidFill>
                <a:schemeClr val="tx2"/>
              </a:solidFill>
              <a:latin typeface="Arial" panose="020B0604020202020204" pitchFamily="34" charset="0"/>
              <a:cs typeface="Arial" panose="020B0604020202020204" pitchFamily="34" charset="0"/>
            </a:endParaRPr>
          </a:p>
          <a:p>
            <a:pPr marL="1292225" indent="220663">
              <a:buFont typeface="Arial" panose="020B0604020202020204" pitchFamily="34" charset="0"/>
              <a:buChar char="•"/>
            </a:pPr>
            <a:endParaRPr lang="nl-NL" sz="1600" dirty="0">
              <a:solidFill>
                <a:schemeClr val="tx2"/>
              </a:solidFill>
              <a:latin typeface="Arial" panose="020B0604020202020204" pitchFamily="34" charset="0"/>
              <a:cs typeface="Arial" panose="020B0604020202020204" pitchFamily="34" charset="0"/>
            </a:endParaRPr>
          </a:p>
          <a:p>
            <a:pPr marL="1292225" indent="220663">
              <a:buFont typeface="Arial" panose="020B0604020202020204" pitchFamily="34" charset="0"/>
              <a:buChar char="•"/>
            </a:pPr>
            <a:endParaRPr lang="nl-NL" sz="1600" dirty="0">
              <a:solidFill>
                <a:schemeClr val="tx2"/>
              </a:solidFill>
              <a:latin typeface="Arial" panose="020B0604020202020204" pitchFamily="34" charset="0"/>
              <a:cs typeface="Arial" panose="020B0604020202020204" pitchFamily="34" charset="0"/>
            </a:endParaRPr>
          </a:p>
          <a:p>
            <a:pPr marL="1292225"/>
            <a:endParaRPr lang="nl-NL" sz="1600"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nl-NL" sz="1600" dirty="0">
              <a:solidFill>
                <a:schemeClr val="tx2"/>
              </a:solidFill>
              <a:latin typeface="Arial" panose="020B0604020202020204" pitchFamily="34" charset="0"/>
              <a:cs typeface="Arial" panose="020B0604020202020204" pitchFamily="34" charset="0"/>
            </a:endParaRPr>
          </a:p>
        </p:txBody>
      </p:sp>
      <p:pic>
        <p:nvPicPr>
          <p:cNvPr id="4" name="Picture 4" descr="Afbeeldingsresultaat voor richard greenblatt mac hack six">
            <a:extLst>
              <a:ext uri="{FF2B5EF4-FFF2-40B4-BE49-F238E27FC236}">
                <a16:creationId xmlns:a16="http://schemas.microsoft.com/office/drawing/2014/main" xmlns="" id="{B0447533-72A0-911F-9EC6-231A7CF160B7}"/>
              </a:ext>
            </a:extLst>
          </p:cNvPr>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saturation sat="0"/>
                    </a14:imgEffect>
                  </a14:imgLayer>
                </a14:imgProps>
              </a:ext>
              <a:ext uri="{28A0092B-C50C-407E-A947-70E740481C1C}">
                <a14:useLocalDpi xmlns:a14="http://schemas.microsoft.com/office/drawing/2010/main" xmlns="" val="0"/>
              </a:ext>
            </a:extLst>
          </a:blip>
          <a:srcRect l="8078" t="-552" r="6160" b="552"/>
          <a:stretch/>
        </p:blipFill>
        <p:spPr bwMode="auto">
          <a:xfrm>
            <a:off x="627553" y="2508951"/>
            <a:ext cx="744603" cy="101746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2">
            <a:extLst>
              <a:ext uri="{FF2B5EF4-FFF2-40B4-BE49-F238E27FC236}">
                <a16:creationId xmlns:a16="http://schemas.microsoft.com/office/drawing/2014/main" xmlns="" id="{8E92ADB2-BD82-8A80-97C6-51DB90F28844}"/>
              </a:ext>
            </a:extLst>
          </p:cNvPr>
          <p:cNvSpPr txBox="1"/>
          <p:nvPr/>
        </p:nvSpPr>
        <p:spPr>
          <a:xfrm>
            <a:off x="276488" y="3526418"/>
            <a:ext cx="1476585" cy="253916"/>
          </a:xfrm>
          <a:prstGeom prst="rect">
            <a:avLst/>
          </a:prstGeom>
          <a:noFill/>
        </p:spPr>
        <p:txBody>
          <a:bodyPr wrap="square" rtlCol="0">
            <a:spAutoFit/>
          </a:bodyPr>
          <a:lstStyle>
            <a:defPPr>
              <a:defRPr lang="nl-NL"/>
            </a:defPPr>
            <a:lvl1pPr>
              <a:defRPr sz="1400" spc="-4">
                <a:solidFill>
                  <a:srgbClr val="1E497D"/>
                </a:solidFill>
                <a:latin typeface="Georgia"/>
              </a:defRPr>
            </a:lvl1pPr>
          </a:lstStyle>
          <a:p>
            <a:pPr algn="ctr"/>
            <a:r>
              <a:rPr lang="en-US" sz="1050" dirty="0">
                <a:solidFill>
                  <a:schemeClr val="tx1"/>
                </a:solidFill>
                <a:latin typeface="+mj-lt"/>
              </a:rPr>
              <a:t>Richard D. Greenblatt</a:t>
            </a:r>
            <a:endParaRPr lang="nl-NL" sz="1050" dirty="0">
              <a:solidFill>
                <a:schemeClr val="tx1"/>
              </a:solidFill>
              <a:latin typeface="+mj-lt"/>
            </a:endParaRPr>
          </a:p>
        </p:txBody>
      </p:sp>
      <p:pic>
        <p:nvPicPr>
          <p:cNvPr id="8" name="Picture 2" descr="Afbeeldingsresultaat voor hubert dreyfus">
            <a:extLst>
              <a:ext uri="{FF2B5EF4-FFF2-40B4-BE49-F238E27FC236}">
                <a16:creationId xmlns:a16="http://schemas.microsoft.com/office/drawing/2014/main" xmlns="" id="{66FFE851-3E3E-D094-62C2-4F9B79EE239D}"/>
              </a:ext>
            </a:extLst>
          </p:cNvPr>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saturation sat="0"/>
                    </a14:imgEffect>
                  </a14:imgLayer>
                </a14:imgProps>
              </a:ext>
              <a:ext uri="{28A0092B-C50C-407E-A947-70E740481C1C}">
                <a14:useLocalDpi xmlns:a14="http://schemas.microsoft.com/office/drawing/2010/main" xmlns="" val="0"/>
              </a:ext>
            </a:extLst>
          </a:blip>
          <a:srcRect/>
          <a:stretch>
            <a:fillRect/>
          </a:stretch>
        </p:blipFill>
        <p:spPr bwMode="auto">
          <a:xfrm>
            <a:off x="627553" y="4303734"/>
            <a:ext cx="742040" cy="1017467"/>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2">
            <a:extLst>
              <a:ext uri="{FF2B5EF4-FFF2-40B4-BE49-F238E27FC236}">
                <a16:creationId xmlns:a16="http://schemas.microsoft.com/office/drawing/2014/main" xmlns="" id="{D3867362-C632-E0DE-AB32-DC4678D81D98}"/>
              </a:ext>
            </a:extLst>
          </p:cNvPr>
          <p:cNvSpPr txBox="1"/>
          <p:nvPr/>
        </p:nvSpPr>
        <p:spPr>
          <a:xfrm>
            <a:off x="351523" y="5321201"/>
            <a:ext cx="1294100" cy="253916"/>
          </a:xfrm>
          <a:prstGeom prst="rect">
            <a:avLst/>
          </a:prstGeom>
          <a:noFill/>
        </p:spPr>
        <p:txBody>
          <a:bodyPr wrap="square" rtlCol="0">
            <a:spAutoFit/>
          </a:bodyPr>
          <a:lstStyle>
            <a:defPPr>
              <a:defRPr lang="nl-NL"/>
            </a:defPPr>
            <a:lvl1pPr>
              <a:defRPr sz="1400" spc="-4">
                <a:solidFill>
                  <a:srgbClr val="1E497D"/>
                </a:solidFill>
                <a:latin typeface="Georgia"/>
              </a:defRPr>
            </a:lvl1pPr>
          </a:lstStyle>
          <a:p>
            <a:pPr algn="ctr"/>
            <a:r>
              <a:rPr lang="en-US" sz="1050" dirty="0">
                <a:solidFill>
                  <a:schemeClr val="tx1"/>
                </a:solidFill>
                <a:latin typeface="+mj-lt"/>
              </a:rPr>
              <a:t>Hubert Dreyfus</a:t>
            </a:r>
            <a:endParaRPr lang="nl-NL" sz="1050" dirty="0">
              <a:solidFill>
                <a:schemeClr val="tx1"/>
              </a:solidFill>
              <a:latin typeface="+mj-lt"/>
            </a:endParaRPr>
          </a:p>
        </p:txBody>
      </p:sp>
      <p:sp>
        <p:nvSpPr>
          <p:cNvPr id="10" name="Tekstvak 39">
            <a:extLst>
              <a:ext uri="{FF2B5EF4-FFF2-40B4-BE49-F238E27FC236}">
                <a16:creationId xmlns:a16="http://schemas.microsoft.com/office/drawing/2014/main" xmlns="" id="{355D5563-8C5E-0B9A-671A-2D4AA37BAA4B}"/>
              </a:ext>
            </a:extLst>
          </p:cNvPr>
          <p:cNvSpPr txBox="1"/>
          <p:nvPr/>
        </p:nvSpPr>
        <p:spPr>
          <a:xfrm>
            <a:off x="1645623" y="4259416"/>
            <a:ext cx="3524166" cy="1384995"/>
          </a:xfrm>
          <a:prstGeom prst="rect">
            <a:avLst/>
          </a:prstGeom>
          <a:noFill/>
        </p:spPr>
        <p:txBody>
          <a:bodyPr wrap="square" rtlCol="0">
            <a:spAutoFit/>
          </a:bodyPr>
          <a:lstStyle/>
          <a:p>
            <a:r>
              <a:rPr lang="nl-NL" sz="1400" i="1" spc="-4" dirty="0">
                <a:solidFill>
                  <a:srgbClr val="1E497D"/>
                </a:solidFill>
                <a:latin typeface="Georgia"/>
              </a:rPr>
              <a:t>“</a:t>
            </a:r>
            <a:r>
              <a:rPr lang="nl-NL" sz="1400" i="1" spc="-4" dirty="0" err="1">
                <a:solidFill>
                  <a:srgbClr val="1E497D"/>
                </a:solidFill>
                <a:latin typeface="Georgia"/>
              </a:rPr>
              <a:t>Alchemy</a:t>
            </a:r>
            <a:r>
              <a:rPr lang="nl-NL" sz="1400" i="1" spc="-4" dirty="0">
                <a:solidFill>
                  <a:srgbClr val="1E497D"/>
                </a:solidFill>
                <a:latin typeface="Georgia"/>
              </a:rPr>
              <a:t> </a:t>
            </a:r>
            <a:r>
              <a:rPr lang="nl-NL" sz="1400" i="1" spc="-4" dirty="0" err="1">
                <a:solidFill>
                  <a:srgbClr val="1E497D"/>
                </a:solidFill>
                <a:latin typeface="Georgia"/>
              </a:rPr>
              <a:t>and</a:t>
            </a:r>
            <a:r>
              <a:rPr lang="nl-NL" sz="1400" i="1" spc="-4" dirty="0">
                <a:solidFill>
                  <a:srgbClr val="1E497D"/>
                </a:solidFill>
                <a:latin typeface="Georgia"/>
              </a:rPr>
              <a:t> </a:t>
            </a:r>
            <a:r>
              <a:rPr lang="nl-NL" sz="1400" i="1" spc="-4" dirty="0" err="1">
                <a:solidFill>
                  <a:srgbClr val="1E497D"/>
                </a:solidFill>
                <a:latin typeface="Georgia"/>
              </a:rPr>
              <a:t>Artificial</a:t>
            </a:r>
            <a:r>
              <a:rPr lang="nl-NL" sz="1400" i="1" spc="-4" dirty="0">
                <a:solidFill>
                  <a:srgbClr val="1E497D"/>
                </a:solidFill>
                <a:latin typeface="Georgia"/>
              </a:rPr>
              <a:t> Intelligence” 1965</a:t>
            </a:r>
          </a:p>
          <a:p>
            <a:endParaRPr lang="nl-NL" sz="1400" spc="-4" dirty="0">
              <a:solidFill>
                <a:srgbClr val="1E497D"/>
              </a:solidFill>
              <a:latin typeface="Georgia"/>
            </a:endParaRPr>
          </a:p>
          <a:p>
            <a:r>
              <a:rPr lang="nl-NL" sz="1400" spc="-4" dirty="0" err="1">
                <a:solidFill>
                  <a:srgbClr val="1E497D"/>
                </a:solidFill>
                <a:latin typeface="Georgia"/>
              </a:rPr>
              <a:t>Quoting</a:t>
            </a:r>
            <a:r>
              <a:rPr lang="nl-NL" sz="1400" spc="-4" dirty="0">
                <a:solidFill>
                  <a:srgbClr val="1E497D"/>
                </a:solidFill>
                <a:latin typeface="Georgia"/>
              </a:rPr>
              <a:t> Simon, he </a:t>
            </a:r>
            <a:r>
              <a:rPr lang="nl-NL" sz="1400" spc="-4" dirty="0" err="1">
                <a:solidFill>
                  <a:srgbClr val="1E497D"/>
                </a:solidFill>
                <a:latin typeface="Georgia"/>
              </a:rPr>
              <a:t>added</a:t>
            </a:r>
            <a:r>
              <a:rPr lang="nl-NL" sz="1400" spc="-4" dirty="0">
                <a:solidFill>
                  <a:srgbClr val="1E497D"/>
                </a:solidFill>
                <a:latin typeface="Georgia"/>
              </a:rPr>
              <a:t>:</a:t>
            </a:r>
          </a:p>
          <a:p>
            <a:r>
              <a:rPr lang="nl-NL" sz="1400" i="1" spc="-4" dirty="0">
                <a:solidFill>
                  <a:srgbClr val="1E497D"/>
                </a:solidFill>
                <a:latin typeface="Georgia"/>
              </a:rPr>
              <a:t>“</a:t>
            </a:r>
            <a:r>
              <a:rPr lang="nl-NL" sz="1400" i="1" spc="-4" dirty="0" err="1">
                <a:solidFill>
                  <a:srgbClr val="1E497D"/>
                </a:solidFill>
                <a:latin typeface="Georgia"/>
              </a:rPr>
              <a:t>Still</a:t>
            </a:r>
            <a:r>
              <a:rPr lang="nl-NL" sz="1400" i="1" spc="-4" dirty="0">
                <a:solidFill>
                  <a:srgbClr val="1E497D"/>
                </a:solidFill>
                <a:latin typeface="Georgia"/>
              </a:rPr>
              <a:t> no </a:t>
            </a:r>
            <a:r>
              <a:rPr lang="nl-NL" sz="1400" i="1" spc="-4" dirty="0" err="1">
                <a:solidFill>
                  <a:srgbClr val="1E497D"/>
                </a:solidFill>
                <a:latin typeface="Georgia"/>
              </a:rPr>
              <a:t>chess</a:t>
            </a:r>
            <a:r>
              <a:rPr lang="nl-NL" sz="1400" i="1" spc="-4" dirty="0">
                <a:solidFill>
                  <a:srgbClr val="1E497D"/>
                </a:solidFill>
                <a:latin typeface="Georgia"/>
              </a:rPr>
              <a:t> program </a:t>
            </a:r>
            <a:r>
              <a:rPr lang="nl-NL" sz="1400" i="1" spc="-4" dirty="0" err="1">
                <a:solidFill>
                  <a:srgbClr val="1E497D"/>
                </a:solidFill>
                <a:latin typeface="Georgia"/>
              </a:rPr>
              <a:t>can</a:t>
            </a:r>
            <a:r>
              <a:rPr lang="nl-NL" sz="1400" i="1" spc="-4" dirty="0">
                <a:solidFill>
                  <a:srgbClr val="1E497D"/>
                </a:solidFill>
                <a:latin typeface="Georgia"/>
              </a:rPr>
              <a:t> </a:t>
            </a:r>
            <a:r>
              <a:rPr lang="nl-NL" sz="1400" i="1" spc="-4" dirty="0" err="1">
                <a:solidFill>
                  <a:srgbClr val="1E497D"/>
                </a:solidFill>
                <a:latin typeface="Georgia"/>
              </a:rPr>
              <a:t>play</a:t>
            </a:r>
            <a:r>
              <a:rPr lang="nl-NL" sz="1400" i="1" spc="-4" dirty="0">
                <a:solidFill>
                  <a:srgbClr val="1E497D"/>
                </a:solidFill>
                <a:latin typeface="Georgia"/>
              </a:rPr>
              <a:t> even amateur </a:t>
            </a:r>
            <a:r>
              <a:rPr lang="nl-NL" sz="1400" i="1" spc="-4" dirty="0" err="1">
                <a:solidFill>
                  <a:srgbClr val="1E497D"/>
                </a:solidFill>
                <a:latin typeface="Georgia"/>
              </a:rPr>
              <a:t>chess</a:t>
            </a:r>
            <a:r>
              <a:rPr lang="nl-NL" sz="1400" i="1" spc="-4" dirty="0">
                <a:solidFill>
                  <a:srgbClr val="1E497D"/>
                </a:solidFill>
                <a:latin typeface="Georgia"/>
              </a:rPr>
              <a:t> </a:t>
            </a:r>
            <a:r>
              <a:rPr lang="nl-NL" sz="1400" i="1" spc="-4" dirty="0" err="1">
                <a:solidFill>
                  <a:srgbClr val="1E497D"/>
                </a:solidFill>
                <a:latin typeface="Georgia"/>
              </a:rPr>
              <a:t>and</a:t>
            </a:r>
            <a:r>
              <a:rPr lang="nl-NL" sz="1400" i="1" spc="-4" dirty="0">
                <a:solidFill>
                  <a:srgbClr val="1E497D"/>
                </a:solidFill>
                <a:latin typeface="Georgia"/>
              </a:rPr>
              <a:t> </a:t>
            </a:r>
            <a:r>
              <a:rPr lang="nl-NL" sz="1400" i="1" spc="-4" dirty="0" err="1">
                <a:solidFill>
                  <a:srgbClr val="1E497D"/>
                </a:solidFill>
                <a:latin typeface="Georgia"/>
              </a:rPr>
              <a:t>the</a:t>
            </a:r>
            <a:r>
              <a:rPr lang="nl-NL" sz="1400" i="1" spc="-4" dirty="0">
                <a:solidFill>
                  <a:srgbClr val="1E497D"/>
                </a:solidFill>
                <a:latin typeface="Georgia"/>
              </a:rPr>
              <a:t> </a:t>
            </a:r>
            <a:r>
              <a:rPr lang="nl-NL" sz="1400" i="1" spc="-4" dirty="0" err="1">
                <a:solidFill>
                  <a:srgbClr val="1E497D"/>
                </a:solidFill>
                <a:latin typeface="Georgia"/>
              </a:rPr>
              <a:t>world</a:t>
            </a:r>
            <a:r>
              <a:rPr lang="nl-NL" sz="1400" i="1" spc="-4" dirty="0">
                <a:solidFill>
                  <a:srgbClr val="1E497D"/>
                </a:solidFill>
                <a:latin typeface="Georgia"/>
              </a:rPr>
              <a:t> </a:t>
            </a:r>
            <a:r>
              <a:rPr lang="nl-NL" sz="1400" i="1" spc="-4" dirty="0" err="1">
                <a:solidFill>
                  <a:srgbClr val="1E497D"/>
                </a:solidFill>
                <a:latin typeface="Georgia"/>
              </a:rPr>
              <a:t>championship</a:t>
            </a:r>
            <a:r>
              <a:rPr lang="nl-NL" sz="1400" i="1" spc="-4" dirty="0">
                <a:solidFill>
                  <a:srgbClr val="1E497D"/>
                </a:solidFill>
                <a:latin typeface="Georgia"/>
              </a:rPr>
              <a:t> is </a:t>
            </a:r>
            <a:r>
              <a:rPr lang="nl-NL" sz="1400" i="1" spc="-4" dirty="0" err="1">
                <a:solidFill>
                  <a:srgbClr val="1E497D"/>
                </a:solidFill>
                <a:latin typeface="Georgia"/>
              </a:rPr>
              <a:t>only</a:t>
            </a:r>
            <a:r>
              <a:rPr lang="nl-NL" sz="1400" i="1" spc="-4" dirty="0">
                <a:solidFill>
                  <a:srgbClr val="1E497D"/>
                </a:solidFill>
                <a:latin typeface="Georgia"/>
              </a:rPr>
              <a:t> 2 </a:t>
            </a:r>
            <a:r>
              <a:rPr lang="nl-NL" sz="1400" i="1" spc="-4" dirty="0" err="1">
                <a:solidFill>
                  <a:srgbClr val="1E497D"/>
                </a:solidFill>
                <a:latin typeface="Georgia"/>
              </a:rPr>
              <a:t>years</a:t>
            </a:r>
            <a:r>
              <a:rPr lang="nl-NL" sz="1400" i="1" spc="-4" dirty="0">
                <a:solidFill>
                  <a:srgbClr val="1E497D"/>
                </a:solidFill>
                <a:latin typeface="Georgia"/>
              </a:rPr>
              <a:t> </a:t>
            </a:r>
            <a:r>
              <a:rPr lang="nl-NL" sz="1400" i="1" spc="-4" dirty="0" err="1">
                <a:solidFill>
                  <a:srgbClr val="1E497D"/>
                </a:solidFill>
                <a:latin typeface="Georgia"/>
              </a:rPr>
              <a:t>away</a:t>
            </a:r>
            <a:r>
              <a:rPr lang="nl-NL" sz="1400" i="1" spc="-4" dirty="0">
                <a:solidFill>
                  <a:srgbClr val="1E497D"/>
                </a:solidFill>
                <a:latin typeface="Georgia"/>
              </a:rPr>
              <a:t>.”</a:t>
            </a:r>
          </a:p>
        </p:txBody>
      </p:sp>
      <p:sp>
        <p:nvSpPr>
          <p:cNvPr id="11" name="Rechthoek 30">
            <a:extLst>
              <a:ext uri="{FF2B5EF4-FFF2-40B4-BE49-F238E27FC236}">
                <a16:creationId xmlns:a16="http://schemas.microsoft.com/office/drawing/2014/main" xmlns="" id="{792145DC-BB2C-588A-7040-C04C88BD081B}"/>
              </a:ext>
            </a:extLst>
          </p:cNvPr>
          <p:cNvSpPr/>
          <p:nvPr/>
        </p:nvSpPr>
        <p:spPr>
          <a:xfrm>
            <a:off x="5462718" y="2353483"/>
            <a:ext cx="4202811" cy="3721330"/>
          </a:xfrm>
          <a:prstGeom prst="rect">
            <a:avLst/>
          </a:prstGeom>
          <a:solidFill>
            <a:schemeClr val="bg1"/>
          </a:solidFill>
          <a:ln>
            <a:solidFill>
              <a:srgbClr val="0040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622300" indent="-622300"/>
            <a:r>
              <a:rPr lang="nl-NL" sz="1400" dirty="0">
                <a:solidFill>
                  <a:schemeClr val="tx2"/>
                </a:solidFill>
                <a:latin typeface="Arial" panose="020B0604020202020204" pitchFamily="34" charset="0"/>
                <a:cs typeface="Arial" panose="020B0604020202020204" pitchFamily="34" charset="0"/>
              </a:rPr>
              <a:t>1974: 	</a:t>
            </a:r>
            <a:r>
              <a:rPr lang="nl-NL" sz="1400" dirty="0" err="1">
                <a:solidFill>
                  <a:schemeClr val="tx2"/>
                </a:solidFill>
                <a:latin typeface="Arial" panose="020B0604020202020204" pitchFamily="34" charset="0"/>
                <a:cs typeface="Arial" panose="020B0604020202020204" pitchFamily="34" charset="0"/>
              </a:rPr>
              <a:t>Kaissa</a:t>
            </a:r>
            <a:endParaRPr lang="nl-NL" sz="1400" dirty="0">
              <a:solidFill>
                <a:schemeClr val="tx2"/>
              </a:solidFill>
              <a:latin typeface="Arial" panose="020B0604020202020204" pitchFamily="34" charset="0"/>
              <a:cs typeface="Arial" panose="020B0604020202020204" pitchFamily="34" charset="0"/>
            </a:endParaRPr>
          </a:p>
          <a:p>
            <a:pPr marL="622300" indent="-622300"/>
            <a:endParaRPr lang="nl-NL" sz="1400" dirty="0">
              <a:solidFill>
                <a:schemeClr val="tx2"/>
              </a:solidFill>
              <a:latin typeface="Arial" panose="020B0604020202020204" pitchFamily="34" charset="0"/>
              <a:cs typeface="Arial" panose="020B0604020202020204" pitchFamily="34" charset="0"/>
            </a:endParaRPr>
          </a:p>
          <a:p>
            <a:pPr marL="622300" indent="-622300"/>
            <a:r>
              <a:rPr lang="nl-NL" sz="1400" dirty="0">
                <a:solidFill>
                  <a:schemeClr val="tx2"/>
                </a:solidFill>
                <a:latin typeface="Arial" panose="020B0604020202020204" pitchFamily="34" charset="0"/>
                <a:cs typeface="Arial" panose="020B0604020202020204" pitchFamily="34" charset="0"/>
              </a:rPr>
              <a:t>1977: 	</a:t>
            </a:r>
            <a:r>
              <a:rPr lang="nl-NL" sz="1400" dirty="0" err="1">
                <a:solidFill>
                  <a:schemeClr val="tx2"/>
                </a:solidFill>
                <a:latin typeface="Arial" panose="020B0604020202020204" pitchFamily="34" charset="0"/>
                <a:cs typeface="Arial" panose="020B0604020202020204" pitchFamily="34" charset="0"/>
              </a:rPr>
              <a:t>Chess</a:t>
            </a:r>
            <a:endParaRPr lang="nl-NL" sz="1400" dirty="0">
              <a:solidFill>
                <a:schemeClr val="tx2"/>
              </a:solidFill>
              <a:latin typeface="Arial" panose="020B0604020202020204" pitchFamily="34" charset="0"/>
              <a:cs typeface="Arial" panose="020B0604020202020204" pitchFamily="34" charset="0"/>
            </a:endParaRPr>
          </a:p>
          <a:p>
            <a:pPr marL="622300" indent="-622300"/>
            <a:endParaRPr lang="nl-NL" sz="1400" dirty="0">
              <a:solidFill>
                <a:schemeClr val="tx2"/>
              </a:solidFill>
              <a:latin typeface="Arial" panose="020B0604020202020204" pitchFamily="34" charset="0"/>
              <a:cs typeface="Arial" panose="020B0604020202020204" pitchFamily="34" charset="0"/>
            </a:endParaRPr>
          </a:p>
          <a:p>
            <a:pPr marL="622300" indent="-622300"/>
            <a:r>
              <a:rPr lang="nl-NL" sz="1400" dirty="0">
                <a:solidFill>
                  <a:schemeClr val="tx2"/>
                </a:solidFill>
                <a:latin typeface="Arial" panose="020B0604020202020204" pitchFamily="34" charset="0"/>
                <a:cs typeface="Arial" panose="020B0604020202020204" pitchFamily="34" charset="0"/>
              </a:rPr>
              <a:t>1980: 	Belle</a:t>
            </a:r>
          </a:p>
          <a:p>
            <a:pPr marL="622300" indent="-622300"/>
            <a:endParaRPr lang="nl-NL" sz="1400" dirty="0">
              <a:solidFill>
                <a:schemeClr val="tx2"/>
              </a:solidFill>
              <a:latin typeface="Arial" panose="020B0604020202020204" pitchFamily="34" charset="0"/>
              <a:cs typeface="Arial" panose="020B0604020202020204" pitchFamily="34" charset="0"/>
            </a:endParaRPr>
          </a:p>
          <a:p>
            <a:pPr marL="622300" indent="-622300"/>
            <a:r>
              <a:rPr lang="nl-NL" sz="1400" dirty="0">
                <a:solidFill>
                  <a:schemeClr val="tx2"/>
                </a:solidFill>
                <a:latin typeface="Arial" panose="020B0604020202020204" pitchFamily="34" charset="0"/>
                <a:cs typeface="Arial" panose="020B0604020202020204" pitchFamily="34" charset="0"/>
              </a:rPr>
              <a:t>1983: 	</a:t>
            </a:r>
            <a:r>
              <a:rPr lang="nl-NL" sz="1400" dirty="0" err="1">
                <a:solidFill>
                  <a:schemeClr val="tx2"/>
                </a:solidFill>
                <a:latin typeface="Arial" panose="020B0604020202020204" pitchFamily="34" charset="0"/>
                <a:cs typeface="Arial" panose="020B0604020202020204" pitchFamily="34" charset="0"/>
              </a:rPr>
              <a:t>Cray</a:t>
            </a:r>
            <a:r>
              <a:rPr lang="nl-NL" sz="1400" dirty="0">
                <a:solidFill>
                  <a:schemeClr val="tx2"/>
                </a:solidFill>
                <a:latin typeface="Arial" panose="020B0604020202020204" pitchFamily="34" charset="0"/>
                <a:cs typeface="Arial" panose="020B0604020202020204" pitchFamily="34" charset="0"/>
              </a:rPr>
              <a:t> </a:t>
            </a:r>
            <a:r>
              <a:rPr lang="nl-NL" sz="1400" dirty="0" err="1">
                <a:solidFill>
                  <a:schemeClr val="tx2"/>
                </a:solidFill>
                <a:latin typeface="Arial" panose="020B0604020202020204" pitchFamily="34" charset="0"/>
                <a:cs typeface="Arial" panose="020B0604020202020204" pitchFamily="34" charset="0"/>
              </a:rPr>
              <a:t>Blitz</a:t>
            </a:r>
            <a:endParaRPr lang="nl-NL" sz="1400" dirty="0">
              <a:solidFill>
                <a:schemeClr val="tx2"/>
              </a:solidFill>
              <a:latin typeface="Arial" panose="020B0604020202020204" pitchFamily="34" charset="0"/>
              <a:cs typeface="Arial" panose="020B0604020202020204" pitchFamily="34" charset="0"/>
            </a:endParaRPr>
          </a:p>
          <a:p>
            <a:pPr marL="622300" indent="-622300"/>
            <a:endParaRPr lang="nl-NL" sz="1400" dirty="0">
              <a:solidFill>
                <a:schemeClr val="tx2"/>
              </a:solidFill>
              <a:latin typeface="Arial" panose="020B0604020202020204" pitchFamily="34" charset="0"/>
              <a:cs typeface="Arial" panose="020B0604020202020204" pitchFamily="34" charset="0"/>
            </a:endParaRPr>
          </a:p>
          <a:p>
            <a:pPr marL="622300" indent="-622300"/>
            <a:r>
              <a:rPr lang="nl-NL" sz="1400" dirty="0">
                <a:solidFill>
                  <a:schemeClr val="tx2"/>
                </a:solidFill>
                <a:latin typeface="Arial" panose="020B0604020202020204" pitchFamily="34" charset="0"/>
                <a:cs typeface="Arial" panose="020B0604020202020204" pitchFamily="34" charset="0"/>
              </a:rPr>
              <a:t>1986: 	</a:t>
            </a:r>
            <a:r>
              <a:rPr lang="nl-NL" sz="1400" dirty="0" err="1">
                <a:solidFill>
                  <a:schemeClr val="tx2"/>
                </a:solidFill>
                <a:latin typeface="Arial" panose="020B0604020202020204" pitchFamily="34" charset="0"/>
                <a:cs typeface="Arial" panose="020B0604020202020204" pitchFamily="34" charset="0"/>
              </a:rPr>
              <a:t>Cray</a:t>
            </a:r>
            <a:r>
              <a:rPr lang="nl-NL" sz="1400" dirty="0">
                <a:solidFill>
                  <a:schemeClr val="tx2"/>
                </a:solidFill>
                <a:latin typeface="Arial" panose="020B0604020202020204" pitchFamily="34" charset="0"/>
                <a:cs typeface="Arial" panose="020B0604020202020204" pitchFamily="34" charset="0"/>
              </a:rPr>
              <a:t> </a:t>
            </a:r>
            <a:r>
              <a:rPr lang="nl-NL" sz="1400" dirty="0" err="1">
                <a:solidFill>
                  <a:schemeClr val="tx2"/>
                </a:solidFill>
                <a:latin typeface="Arial" panose="020B0604020202020204" pitchFamily="34" charset="0"/>
                <a:cs typeface="Arial" panose="020B0604020202020204" pitchFamily="34" charset="0"/>
              </a:rPr>
              <a:t>Blitz</a:t>
            </a:r>
            <a:endParaRPr lang="nl-NL" sz="1400" dirty="0">
              <a:solidFill>
                <a:schemeClr val="tx2"/>
              </a:solidFill>
              <a:latin typeface="Arial" panose="020B0604020202020204" pitchFamily="34" charset="0"/>
              <a:cs typeface="Arial" panose="020B0604020202020204" pitchFamily="34" charset="0"/>
            </a:endParaRPr>
          </a:p>
          <a:p>
            <a:pPr marL="622300" indent="-622300"/>
            <a:endParaRPr lang="nl-NL" sz="1400" dirty="0">
              <a:solidFill>
                <a:schemeClr val="tx2"/>
              </a:solidFill>
              <a:latin typeface="Arial" panose="020B0604020202020204" pitchFamily="34" charset="0"/>
              <a:cs typeface="Arial" panose="020B0604020202020204" pitchFamily="34" charset="0"/>
            </a:endParaRPr>
          </a:p>
          <a:p>
            <a:pPr marL="622300" indent="-622300"/>
            <a:r>
              <a:rPr lang="nl-NL" sz="1400" dirty="0" smtClean="0">
                <a:solidFill>
                  <a:schemeClr val="tx2"/>
                </a:solidFill>
                <a:latin typeface="Arial" panose="020B0604020202020204" pitchFamily="34" charset="0"/>
                <a:cs typeface="Arial" panose="020B0604020202020204" pitchFamily="34" charset="0"/>
              </a:rPr>
              <a:t>1988:</a:t>
            </a:r>
            <a:r>
              <a:rPr lang="nl-NL" sz="1400" dirty="0">
                <a:solidFill>
                  <a:schemeClr val="tx2"/>
                </a:solidFill>
                <a:latin typeface="Arial" panose="020B0604020202020204" pitchFamily="34" charset="0"/>
                <a:cs typeface="Arial" panose="020B0604020202020204" pitchFamily="34" charset="0"/>
              </a:rPr>
              <a:t>	</a:t>
            </a:r>
            <a:r>
              <a:rPr lang="nl-NL" sz="1400" dirty="0" err="1">
                <a:solidFill>
                  <a:schemeClr val="tx2"/>
                </a:solidFill>
                <a:latin typeface="Arial" panose="020B0604020202020204" pitchFamily="34" charset="0"/>
                <a:cs typeface="Arial" panose="020B0604020202020204" pitchFamily="34" charset="0"/>
              </a:rPr>
              <a:t>Deep</a:t>
            </a:r>
            <a:r>
              <a:rPr lang="nl-NL" sz="1400" dirty="0">
                <a:solidFill>
                  <a:schemeClr val="tx2"/>
                </a:solidFill>
                <a:latin typeface="Arial" panose="020B0604020202020204" pitchFamily="34" charset="0"/>
                <a:cs typeface="Arial" panose="020B0604020202020204" pitchFamily="34" charset="0"/>
              </a:rPr>
              <a:t> </a:t>
            </a:r>
            <a:r>
              <a:rPr lang="nl-NL" sz="1400" dirty="0" err="1">
                <a:solidFill>
                  <a:schemeClr val="tx2"/>
                </a:solidFill>
                <a:latin typeface="Arial" panose="020B0604020202020204" pitchFamily="34" charset="0"/>
                <a:cs typeface="Arial" panose="020B0604020202020204" pitchFamily="34" charset="0"/>
              </a:rPr>
              <a:t>Thought</a:t>
            </a:r>
            <a:endParaRPr lang="nl-NL" sz="1400" dirty="0">
              <a:solidFill>
                <a:schemeClr val="tx2"/>
              </a:solidFill>
              <a:latin typeface="Arial" panose="020B0604020202020204" pitchFamily="34" charset="0"/>
              <a:cs typeface="Arial" panose="020B0604020202020204" pitchFamily="34" charset="0"/>
            </a:endParaRPr>
          </a:p>
          <a:p>
            <a:pPr marL="622300" indent="-622300"/>
            <a:endParaRPr lang="nl-NL" sz="1400" dirty="0">
              <a:solidFill>
                <a:schemeClr val="tx2"/>
              </a:solidFill>
              <a:latin typeface="Arial" panose="020B0604020202020204" pitchFamily="34" charset="0"/>
              <a:cs typeface="Arial" panose="020B0604020202020204" pitchFamily="34" charset="0"/>
            </a:endParaRPr>
          </a:p>
          <a:p>
            <a:pPr marL="622300" indent="-622300"/>
            <a:r>
              <a:rPr lang="nl-NL" sz="1400" dirty="0">
                <a:solidFill>
                  <a:schemeClr val="tx2"/>
                </a:solidFill>
                <a:latin typeface="Arial" panose="020B0604020202020204" pitchFamily="34" charset="0"/>
                <a:cs typeface="Arial" panose="020B0604020202020204" pitchFamily="34" charset="0"/>
              </a:rPr>
              <a:t>1992: 	The </a:t>
            </a:r>
            <a:r>
              <a:rPr lang="nl-NL" sz="1400" dirty="0" err="1">
                <a:solidFill>
                  <a:schemeClr val="tx2"/>
                </a:solidFill>
                <a:latin typeface="Arial" panose="020B0604020202020204" pitchFamily="34" charset="0"/>
                <a:cs typeface="Arial" panose="020B0604020202020204" pitchFamily="34" charset="0"/>
              </a:rPr>
              <a:t>Chess</a:t>
            </a:r>
            <a:r>
              <a:rPr lang="nl-NL" sz="1400" dirty="0">
                <a:solidFill>
                  <a:schemeClr val="tx2"/>
                </a:solidFill>
                <a:latin typeface="Arial" panose="020B0604020202020204" pitchFamily="34" charset="0"/>
                <a:cs typeface="Arial" panose="020B0604020202020204" pitchFamily="34" charset="0"/>
              </a:rPr>
              <a:t> Machine</a:t>
            </a:r>
          </a:p>
          <a:p>
            <a:pPr marL="622300" indent="-622300"/>
            <a:endParaRPr lang="nl-NL" sz="1400" dirty="0">
              <a:solidFill>
                <a:schemeClr val="tx2"/>
              </a:solidFill>
              <a:latin typeface="Arial" panose="020B0604020202020204" pitchFamily="34" charset="0"/>
              <a:cs typeface="Arial" panose="020B0604020202020204" pitchFamily="34" charset="0"/>
            </a:endParaRPr>
          </a:p>
          <a:p>
            <a:pPr marL="622300" indent="-622300"/>
            <a:r>
              <a:rPr lang="nl-NL" sz="1400" dirty="0">
                <a:solidFill>
                  <a:schemeClr val="tx2"/>
                </a:solidFill>
                <a:latin typeface="Arial" panose="020B0604020202020204" pitchFamily="34" charset="0"/>
                <a:cs typeface="Arial" panose="020B0604020202020204" pitchFamily="34" charset="0"/>
              </a:rPr>
              <a:t>1995:	Fritz</a:t>
            </a:r>
          </a:p>
          <a:p>
            <a:pPr marL="622300" indent="-622300"/>
            <a:endParaRPr lang="nl-NL" sz="1050" dirty="0">
              <a:solidFill>
                <a:schemeClr val="tx2"/>
              </a:solidFill>
              <a:latin typeface="Arial" panose="020B0604020202020204" pitchFamily="34" charset="0"/>
              <a:cs typeface="Arial" panose="020B0604020202020204" pitchFamily="34" charset="0"/>
            </a:endParaRPr>
          </a:p>
          <a:p>
            <a:pPr marL="622300" indent="-622300"/>
            <a:endParaRPr lang="nl-NL" sz="1050" dirty="0">
              <a:solidFill>
                <a:schemeClr val="tx2"/>
              </a:solidFill>
              <a:latin typeface="Arial" panose="020B0604020202020204" pitchFamily="34" charset="0"/>
              <a:cs typeface="Arial" panose="020B0604020202020204" pitchFamily="34" charset="0"/>
            </a:endParaRPr>
          </a:p>
          <a:p>
            <a:pPr marL="622300" indent="-622300"/>
            <a:r>
              <a:rPr lang="nl-NL" sz="900" dirty="0" err="1">
                <a:solidFill>
                  <a:schemeClr val="tx2"/>
                </a:solidFill>
                <a:latin typeface="Arial" panose="020B0604020202020204" pitchFamily="34" charset="0"/>
                <a:cs typeface="Arial" panose="020B0604020202020204" pitchFamily="34" charset="0"/>
              </a:rPr>
              <a:t>Note</a:t>
            </a:r>
            <a:r>
              <a:rPr lang="nl-NL" sz="900" dirty="0">
                <a:solidFill>
                  <a:schemeClr val="tx2"/>
                </a:solidFill>
                <a:latin typeface="Arial" panose="020B0604020202020204" pitchFamily="34" charset="0"/>
                <a:cs typeface="Arial" panose="020B0604020202020204" pitchFamily="34" charset="0"/>
              </a:rPr>
              <a:t>: </a:t>
            </a:r>
            <a:r>
              <a:rPr lang="nl-NL" sz="900" dirty="0" err="1">
                <a:solidFill>
                  <a:schemeClr val="tx2"/>
                </a:solidFill>
                <a:latin typeface="Arial" panose="020B0604020202020204" pitchFamily="34" charset="0"/>
                <a:cs typeface="Arial" panose="020B0604020202020204" pitchFamily="34" charset="0"/>
              </a:rPr>
              <a:t>Only</a:t>
            </a:r>
            <a:r>
              <a:rPr lang="nl-NL" sz="900" dirty="0">
                <a:solidFill>
                  <a:schemeClr val="tx2"/>
                </a:solidFill>
                <a:latin typeface="Arial" panose="020B0604020202020204" pitchFamily="34" charset="0"/>
                <a:cs typeface="Arial" panose="020B0604020202020204" pitchFamily="34" charset="0"/>
              </a:rPr>
              <a:t> </a:t>
            </a:r>
            <a:r>
              <a:rPr lang="nl-NL" sz="900" dirty="0" err="1">
                <a:solidFill>
                  <a:schemeClr val="tx2"/>
                </a:solidFill>
                <a:latin typeface="Arial" panose="020B0604020202020204" pitchFamily="34" charset="0"/>
                <a:cs typeface="Arial" panose="020B0604020202020204" pitchFamily="34" charset="0"/>
              </a:rPr>
              <a:t>the</a:t>
            </a:r>
            <a:r>
              <a:rPr lang="nl-NL" sz="900" dirty="0">
                <a:solidFill>
                  <a:schemeClr val="tx2"/>
                </a:solidFill>
                <a:latin typeface="Arial" panose="020B0604020202020204" pitchFamily="34" charset="0"/>
                <a:cs typeface="Arial" panose="020B0604020202020204" pitchFamily="34" charset="0"/>
              </a:rPr>
              <a:t> first program </a:t>
            </a:r>
            <a:r>
              <a:rPr lang="nl-NL" sz="900" dirty="0" err="1">
                <a:solidFill>
                  <a:schemeClr val="tx2"/>
                </a:solidFill>
                <a:latin typeface="Arial" panose="020B0604020202020204" pitchFamily="34" charset="0"/>
                <a:cs typeface="Arial" panose="020B0604020202020204" pitchFamily="34" charset="0"/>
              </a:rPr>
              <a:t>author</a:t>
            </a:r>
            <a:r>
              <a:rPr lang="nl-NL" sz="900" dirty="0">
                <a:solidFill>
                  <a:schemeClr val="tx2"/>
                </a:solidFill>
                <a:latin typeface="Arial" panose="020B0604020202020204" pitchFamily="34" charset="0"/>
                <a:cs typeface="Arial" panose="020B0604020202020204" pitchFamily="34" charset="0"/>
              </a:rPr>
              <a:t> is </a:t>
            </a:r>
            <a:r>
              <a:rPr lang="nl-NL" sz="900" dirty="0" err="1">
                <a:solidFill>
                  <a:schemeClr val="tx2"/>
                </a:solidFill>
                <a:latin typeface="Arial" panose="020B0604020202020204" pitchFamily="34" charset="0"/>
                <a:cs typeface="Arial" panose="020B0604020202020204" pitchFamily="34" charset="0"/>
              </a:rPr>
              <a:t>pictured</a:t>
            </a:r>
            <a:endParaRPr lang="nl-NL" sz="1100" dirty="0">
              <a:solidFill>
                <a:schemeClr val="tx2"/>
              </a:solidFill>
              <a:latin typeface="Arial" panose="020B0604020202020204" pitchFamily="34" charset="0"/>
              <a:cs typeface="Arial" panose="020B0604020202020204" pitchFamily="34" charset="0"/>
            </a:endParaRPr>
          </a:p>
        </p:txBody>
      </p:sp>
      <p:pic>
        <p:nvPicPr>
          <p:cNvPr id="12" name="Picture 2" descr="Afbeeldingsresultaat voor computer chess donskoy">
            <a:extLst>
              <a:ext uri="{FF2B5EF4-FFF2-40B4-BE49-F238E27FC236}">
                <a16:creationId xmlns:a16="http://schemas.microsoft.com/office/drawing/2014/main" xmlns="" id="{D5239B11-232D-D2F0-022A-0A70ED702973}"/>
              </a:ext>
            </a:extLst>
          </p:cNvPr>
          <p:cNvPicPr>
            <a:picLocks noChangeAspect="1" noChangeArrowheads="1"/>
          </p:cNvPicPr>
          <p:nvPr/>
        </p:nvPicPr>
        <p:blipFill>
          <a:blip r:embed="rId6" cstate="print">
            <a:extLst>
              <a:ext uri="{BEBA8EAE-BF5A-486C-A8C5-ECC9F3942E4B}">
                <a14:imgProps xmlns:a14="http://schemas.microsoft.com/office/drawing/2010/main" xmlns="">
                  <a14:imgLayer r:embed="rId7">
                    <a14:imgEffect>
                      <a14:saturation sat="0"/>
                    </a14:imgEffect>
                  </a14:imgLayer>
                </a14:imgProps>
              </a:ext>
              <a:ext uri="{28A0092B-C50C-407E-A947-70E740481C1C}">
                <a14:useLocalDpi xmlns:a14="http://schemas.microsoft.com/office/drawing/2010/main" xmlns="" val="0"/>
              </a:ext>
            </a:extLst>
          </a:blip>
          <a:srcRect/>
          <a:stretch>
            <a:fillRect/>
          </a:stretch>
        </p:blipFill>
        <p:spPr bwMode="auto">
          <a:xfrm>
            <a:off x="7150198" y="2361997"/>
            <a:ext cx="500312" cy="64790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13" name="TextBox 2">
            <a:extLst>
              <a:ext uri="{FF2B5EF4-FFF2-40B4-BE49-F238E27FC236}">
                <a16:creationId xmlns:a16="http://schemas.microsoft.com/office/drawing/2014/main" xmlns="" id="{CDC57700-E18E-7AC4-7C9E-8A4AF4F62D19}"/>
              </a:ext>
            </a:extLst>
          </p:cNvPr>
          <p:cNvSpPr txBox="1"/>
          <p:nvPr/>
        </p:nvSpPr>
        <p:spPr>
          <a:xfrm>
            <a:off x="7066492" y="2988038"/>
            <a:ext cx="690151" cy="246221"/>
          </a:xfrm>
          <a:prstGeom prst="rect">
            <a:avLst/>
          </a:prstGeom>
          <a:noFill/>
        </p:spPr>
        <p:txBody>
          <a:bodyPr wrap="square" rtlCol="0">
            <a:spAutoFit/>
          </a:bodyPr>
          <a:lstStyle>
            <a:defPPr>
              <a:defRPr lang="nl-NL"/>
            </a:defPPr>
            <a:lvl1pPr>
              <a:defRPr sz="1400" spc="-4">
                <a:solidFill>
                  <a:srgbClr val="1E497D"/>
                </a:solidFill>
                <a:latin typeface="Georgia"/>
              </a:defRPr>
            </a:lvl1pPr>
          </a:lstStyle>
          <a:p>
            <a:r>
              <a:rPr lang="en-US" sz="1000" dirty="0" err="1">
                <a:solidFill>
                  <a:schemeClr val="tx1"/>
                </a:solidFill>
                <a:latin typeface="+mj-lt"/>
              </a:rPr>
              <a:t>Donskoy</a:t>
            </a:r>
            <a:endParaRPr lang="nl-NL" sz="1000" dirty="0">
              <a:solidFill>
                <a:schemeClr val="tx1"/>
              </a:solidFill>
              <a:latin typeface="+mj-lt"/>
            </a:endParaRPr>
          </a:p>
        </p:txBody>
      </p:sp>
      <p:sp>
        <p:nvSpPr>
          <p:cNvPr id="14" name="TextBox 2">
            <a:extLst>
              <a:ext uri="{FF2B5EF4-FFF2-40B4-BE49-F238E27FC236}">
                <a16:creationId xmlns:a16="http://schemas.microsoft.com/office/drawing/2014/main" xmlns="" id="{4A46184E-A788-F413-8EA1-5DC59222C3D8}"/>
              </a:ext>
            </a:extLst>
          </p:cNvPr>
          <p:cNvSpPr txBox="1"/>
          <p:nvPr/>
        </p:nvSpPr>
        <p:spPr>
          <a:xfrm>
            <a:off x="7990665" y="3238691"/>
            <a:ext cx="542690" cy="246221"/>
          </a:xfrm>
          <a:prstGeom prst="rect">
            <a:avLst/>
          </a:prstGeom>
          <a:noFill/>
        </p:spPr>
        <p:txBody>
          <a:bodyPr wrap="square" rtlCol="0">
            <a:spAutoFit/>
          </a:bodyPr>
          <a:lstStyle>
            <a:defPPr>
              <a:defRPr lang="nl-NL"/>
            </a:defPPr>
            <a:lvl1pPr>
              <a:defRPr sz="1400" spc="-4">
                <a:solidFill>
                  <a:srgbClr val="1E497D"/>
                </a:solidFill>
                <a:latin typeface="Georgia"/>
              </a:defRPr>
            </a:lvl1pPr>
          </a:lstStyle>
          <a:p>
            <a:r>
              <a:rPr lang="en-US" sz="1000" dirty="0">
                <a:solidFill>
                  <a:schemeClr val="tx1"/>
                </a:solidFill>
                <a:latin typeface="+mj-lt"/>
              </a:rPr>
              <a:t>Slate</a:t>
            </a:r>
            <a:endParaRPr lang="nl-NL" sz="1000" dirty="0">
              <a:solidFill>
                <a:schemeClr val="tx1"/>
              </a:solidFill>
              <a:latin typeface="+mj-lt"/>
            </a:endParaRPr>
          </a:p>
        </p:txBody>
      </p:sp>
      <p:sp>
        <p:nvSpPr>
          <p:cNvPr id="15" name="TextBox 2">
            <a:extLst>
              <a:ext uri="{FF2B5EF4-FFF2-40B4-BE49-F238E27FC236}">
                <a16:creationId xmlns:a16="http://schemas.microsoft.com/office/drawing/2014/main" xmlns="" id="{4457EA65-2F9E-A32E-6034-BD4589B29636}"/>
              </a:ext>
            </a:extLst>
          </p:cNvPr>
          <p:cNvSpPr txBox="1"/>
          <p:nvPr/>
        </p:nvSpPr>
        <p:spPr>
          <a:xfrm>
            <a:off x="8720979" y="3669740"/>
            <a:ext cx="788883" cy="246221"/>
          </a:xfrm>
          <a:prstGeom prst="rect">
            <a:avLst/>
          </a:prstGeom>
          <a:noFill/>
        </p:spPr>
        <p:txBody>
          <a:bodyPr wrap="square" rtlCol="0">
            <a:spAutoFit/>
          </a:bodyPr>
          <a:lstStyle>
            <a:defPPr>
              <a:defRPr lang="nl-NL"/>
            </a:defPPr>
            <a:lvl1pPr>
              <a:defRPr sz="1400" spc="-4">
                <a:solidFill>
                  <a:srgbClr val="1E497D"/>
                </a:solidFill>
                <a:latin typeface="Georgia"/>
              </a:defRPr>
            </a:lvl1pPr>
          </a:lstStyle>
          <a:p>
            <a:r>
              <a:rPr lang="en-US" sz="1000" dirty="0">
                <a:solidFill>
                  <a:schemeClr val="tx1"/>
                </a:solidFill>
                <a:latin typeface="+mj-lt"/>
              </a:rPr>
              <a:t>Thompson</a:t>
            </a:r>
            <a:endParaRPr lang="nl-NL" sz="1000" dirty="0">
              <a:solidFill>
                <a:schemeClr val="tx1"/>
              </a:solidFill>
              <a:latin typeface="+mj-lt"/>
            </a:endParaRPr>
          </a:p>
        </p:txBody>
      </p:sp>
      <p:sp>
        <p:nvSpPr>
          <p:cNvPr id="16" name="TextBox 2">
            <a:extLst>
              <a:ext uri="{FF2B5EF4-FFF2-40B4-BE49-F238E27FC236}">
                <a16:creationId xmlns:a16="http://schemas.microsoft.com/office/drawing/2014/main" xmlns="" id="{060CCCAF-4278-664F-1ABC-C86CC71DE66A}"/>
              </a:ext>
            </a:extLst>
          </p:cNvPr>
          <p:cNvSpPr txBox="1"/>
          <p:nvPr/>
        </p:nvSpPr>
        <p:spPr>
          <a:xfrm>
            <a:off x="7128207" y="4255250"/>
            <a:ext cx="542691" cy="246221"/>
          </a:xfrm>
          <a:prstGeom prst="rect">
            <a:avLst/>
          </a:prstGeom>
          <a:noFill/>
        </p:spPr>
        <p:txBody>
          <a:bodyPr wrap="square" rtlCol="0">
            <a:spAutoFit/>
          </a:bodyPr>
          <a:lstStyle>
            <a:defPPr>
              <a:defRPr lang="nl-NL"/>
            </a:defPPr>
            <a:lvl1pPr>
              <a:defRPr sz="1400" spc="-4">
                <a:solidFill>
                  <a:srgbClr val="1E497D"/>
                </a:solidFill>
                <a:latin typeface="Georgia"/>
              </a:defRPr>
            </a:lvl1pPr>
          </a:lstStyle>
          <a:p>
            <a:pPr algn="ctr"/>
            <a:r>
              <a:rPr lang="en-US" sz="1000" dirty="0">
                <a:solidFill>
                  <a:schemeClr val="tx1"/>
                </a:solidFill>
                <a:latin typeface="+mj-lt"/>
              </a:rPr>
              <a:t>Hyatt</a:t>
            </a:r>
            <a:endParaRPr lang="nl-NL" sz="1000" dirty="0">
              <a:solidFill>
                <a:schemeClr val="tx1"/>
              </a:solidFill>
              <a:latin typeface="+mj-lt"/>
            </a:endParaRPr>
          </a:p>
        </p:txBody>
      </p:sp>
      <p:sp>
        <p:nvSpPr>
          <p:cNvPr id="17" name="TextBox 2">
            <a:extLst>
              <a:ext uri="{FF2B5EF4-FFF2-40B4-BE49-F238E27FC236}">
                <a16:creationId xmlns:a16="http://schemas.microsoft.com/office/drawing/2014/main" xmlns="" id="{278B91F3-5BE7-E858-C1EA-A30ADA78FC32}"/>
              </a:ext>
            </a:extLst>
          </p:cNvPr>
          <p:cNvSpPr txBox="1"/>
          <p:nvPr/>
        </p:nvSpPr>
        <p:spPr>
          <a:xfrm>
            <a:off x="7751304" y="4834683"/>
            <a:ext cx="1093683" cy="246221"/>
          </a:xfrm>
          <a:prstGeom prst="rect">
            <a:avLst/>
          </a:prstGeom>
          <a:noFill/>
        </p:spPr>
        <p:txBody>
          <a:bodyPr wrap="square" rtlCol="0">
            <a:spAutoFit/>
          </a:bodyPr>
          <a:lstStyle>
            <a:defPPr>
              <a:defRPr lang="nl-NL"/>
            </a:defPPr>
            <a:lvl1pPr>
              <a:defRPr sz="1400" spc="-4">
                <a:solidFill>
                  <a:srgbClr val="1E497D"/>
                </a:solidFill>
                <a:latin typeface="Georgia"/>
              </a:defRPr>
            </a:lvl1pPr>
          </a:lstStyle>
          <a:p>
            <a:r>
              <a:rPr lang="en-US" sz="1000" dirty="0">
                <a:solidFill>
                  <a:schemeClr val="tx1"/>
                </a:solidFill>
                <a:latin typeface="+mj-lt"/>
              </a:rPr>
              <a:t>Feng-</a:t>
            </a:r>
            <a:r>
              <a:rPr lang="en-US" sz="1000" dirty="0" err="1">
                <a:solidFill>
                  <a:schemeClr val="tx1"/>
                </a:solidFill>
                <a:latin typeface="+mj-lt"/>
              </a:rPr>
              <a:t>hsiung</a:t>
            </a:r>
            <a:r>
              <a:rPr lang="en-US" sz="1000" dirty="0">
                <a:solidFill>
                  <a:schemeClr val="tx1"/>
                </a:solidFill>
                <a:latin typeface="+mj-lt"/>
              </a:rPr>
              <a:t> Hsu</a:t>
            </a:r>
            <a:endParaRPr lang="nl-NL" sz="1000" dirty="0">
              <a:solidFill>
                <a:schemeClr val="tx1"/>
              </a:solidFill>
              <a:latin typeface="+mj-lt"/>
            </a:endParaRPr>
          </a:p>
        </p:txBody>
      </p:sp>
      <p:sp>
        <p:nvSpPr>
          <p:cNvPr id="19" name="TextBox 2">
            <a:extLst>
              <a:ext uri="{FF2B5EF4-FFF2-40B4-BE49-F238E27FC236}">
                <a16:creationId xmlns:a16="http://schemas.microsoft.com/office/drawing/2014/main" xmlns="" id="{91A7CFBF-FBFA-08DF-C8E6-FBC4CEE163DF}"/>
              </a:ext>
            </a:extLst>
          </p:cNvPr>
          <p:cNvSpPr txBox="1"/>
          <p:nvPr/>
        </p:nvSpPr>
        <p:spPr>
          <a:xfrm>
            <a:off x="8720979" y="5406321"/>
            <a:ext cx="712683" cy="246221"/>
          </a:xfrm>
          <a:prstGeom prst="rect">
            <a:avLst/>
          </a:prstGeom>
          <a:noFill/>
        </p:spPr>
        <p:txBody>
          <a:bodyPr wrap="square" rtlCol="0">
            <a:spAutoFit/>
          </a:bodyPr>
          <a:lstStyle>
            <a:defPPr>
              <a:defRPr lang="nl-NL"/>
            </a:defPPr>
            <a:lvl1pPr>
              <a:defRPr sz="1400" spc="-4">
                <a:solidFill>
                  <a:srgbClr val="1E497D"/>
                </a:solidFill>
                <a:latin typeface="Georgia"/>
              </a:defRPr>
            </a:lvl1pPr>
          </a:lstStyle>
          <a:p>
            <a:r>
              <a:rPr lang="en-US" sz="1000" dirty="0" err="1">
                <a:solidFill>
                  <a:schemeClr val="tx1"/>
                </a:solidFill>
                <a:latin typeface="+mj-lt"/>
              </a:rPr>
              <a:t>Schröder</a:t>
            </a:r>
            <a:endParaRPr lang="nl-NL" sz="1000" dirty="0">
              <a:solidFill>
                <a:schemeClr val="tx1"/>
              </a:solidFill>
              <a:latin typeface="+mj-lt"/>
            </a:endParaRPr>
          </a:p>
        </p:txBody>
      </p:sp>
      <p:pic>
        <p:nvPicPr>
          <p:cNvPr id="20" name="Picture 4" descr="Slate, Swartz, and Rubin at 1st World Chess Championship in Stockholm">
            <a:extLst>
              <a:ext uri="{FF2B5EF4-FFF2-40B4-BE49-F238E27FC236}">
                <a16:creationId xmlns:a16="http://schemas.microsoft.com/office/drawing/2014/main" xmlns="" id="{FDD8E1E1-7B5F-0E4A-4499-DA82BF960A80}"/>
              </a:ext>
            </a:extLst>
          </p:cNvPr>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l="806" t="13729" r="81739" b="55059"/>
          <a:stretch/>
        </p:blipFill>
        <p:spPr bwMode="auto">
          <a:xfrm>
            <a:off x="8012271" y="2649492"/>
            <a:ext cx="499478" cy="63856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21" name="Picture 2" descr="Afbeeldingsresultaat voor ken thompson">
            <a:extLst>
              <a:ext uri="{FF2B5EF4-FFF2-40B4-BE49-F238E27FC236}">
                <a16:creationId xmlns:a16="http://schemas.microsoft.com/office/drawing/2014/main" xmlns="" id="{F7C22F35-0520-445F-C67E-E4D91AD2BABD}"/>
              </a:ext>
            </a:extLst>
          </p:cNvPr>
          <p:cNvPicPr>
            <a:picLocks noChangeAspect="1" noChangeArrowheads="1"/>
          </p:cNvPicPr>
          <p:nvPr/>
        </p:nvPicPr>
        <p:blipFill rotWithShape="1">
          <a:blip r:embed="rId9" cstate="print">
            <a:extLst>
              <a:ext uri="{BEBA8EAE-BF5A-486C-A8C5-ECC9F3942E4B}">
                <a14:imgProps xmlns:a14="http://schemas.microsoft.com/office/drawing/2010/main" xmlns="">
                  <a14:imgLayer r:embed="rId10">
                    <a14:imgEffect>
                      <a14:saturation sat="0"/>
                    </a14:imgEffect>
                  </a14:imgLayer>
                </a14:imgProps>
              </a:ext>
              <a:ext uri="{28A0092B-C50C-407E-A947-70E740481C1C}">
                <a14:useLocalDpi xmlns:a14="http://schemas.microsoft.com/office/drawing/2010/main" xmlns="" val="0"/>
              </a:ext>
            </a:extLst>
          </a:blip>
          <a:srcRect l="5111" t="3863" r="7888" b="8831"/>
          <a:stretch/>
        </p:blipFill>
        <p:spPr bwMode="auto">
          <a:xfrm>
            <a:off x="8819331" y="3064300"/>
            <a:ext cx="495793" cy="62192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22" name="Picture 6" descr="Afbeeldingsresultaat voor computer chess robert hyatt">
            <a:extLst>
              <a:ext uri="{FF2B5EF4-FFF2-40B4-BE49-F238E27FC236}">
                <a16:creationId xmlns:a16="http://schemas.microsoft.com/office/drawing/2014/main" xmlns="" id="{C1AED0BE-A281-C89B-07FF-0B66336B82EC}"/>
              </a:ext>
            </a:extLst>
          </p:cNvPr>
          <p:cNvPicPr>
            <a:picLocks noChangeAspect="1" noChangeArrowheads="1"/>
          </p:cNvPicPr>
          <p:nvPr/>
        </p:nvPicPr>
        <p:blipFill rotWithShape="1">
          <a:blip r:embed="rId11" cstate="print">
            <a:extLst>
              <a:ext uri="{BEBA8EAE-BF5A-486C-A8C5-ECC9F3942E4B}">
                <a14:imgProps xmlns:a14="http://schemas.microsoft.com/office/drawing/2010/main" xmlns="">
                  <a14:imgLayer r:embed="rId12">
                    <a14:imgEffect>
                      <a14:saturation sat="0"/>
                    </a14:imgEffect>
                  </a14:imgLayer>
                </a14:imgProps>
              </a:ext>
              <a:ext uri="{28A0092B-C50C-407E-A947-70E740481C1C}">
                <a14:useLocalDpi xmlns:a14="http://schemas.microsoft.com/office/drawing/2010/main" xmlns="" val="0"/>
              </a:ext>
            </a:extLst>
          </a:blip>
          <a:srcRect l="25572" t="5096" r="26874" b="29129"/>
          <a:stretch/>
        </p:blipFill>
        <p:spPr bwMode="auto">
          <a:xfrm>
            <a:off x="7150198" y="3627574"/>
            <a:ext cx="489966" cy="6276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23" name="Picture 2" descr="Afbeeldingsresultaat voor feng hsiung hsu">
            <a:extLst>
              <a:ext uri="{FF2B5EF4-FFF2-40B4-BE49-F238E27FC236}">
                <a16:creationId xmlns:a16="http://schemas.microsoft.com/office/drawing/2014/main" xmlns="" id="{C3D4A362-55F4-E48F-A25B-9D8737D5B4C3}"/>
              </a:ext>
            </a:extLst>
          </p:cNvPr>
          <p:cNvPicPr>
            <a:picLocks noChangeAspect="1" noChangeArrowheads="1"/>
          </p:cNvPicPr>
          <p:nvPr/>
        </p:nvPicPr>
        <p:blipFill rotWithShape="1">
          <a:blip r:embed="rId13" cstate="print">
            <a:extLst>
              <a:ext uri="{BEBA8EAE-BF5A-486C-A8C5-ECC9F3942E4B}">
                <a14:imgProps xmlns:a14="http://schemas.microsoft.com/office/drawing/2010/main" xmlns="">
                  <a14:imgLayer r:embed="rId14">
                    <a14:imgEffect>
                      <a14:saturation sat="0"/>
                    </a14:imgEffect>
                  </a14:imgLayer>
                </a14:imgProps>
              </a:ext>
              <a:ext uri="{28A0092B-C50C-407E-A947-70E740481C1C}">
                <a14:useLocalDpi xmlns:a14="http://schemas.microsoft.com/office/drawing/2010/main" xmlns="" val="0"/>
              </a:ext>
            </a:extLst>
          </a:blip>
          <a:srcRect l="20252" t="565" r="47295" b="40346"/>
          <a:stretch/>
        </p:blipFill>
        <p:spPr bwMode="auto">
          <a:xfrm>
            <a:off x="8006932" y="4272121"/>
            <a:ext cx="499478" cy="62567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24" name="Picture 2" descr="Afbeeldingsresultaat voor ed schröder">
            <a:extLst>
              <a:ext uri="{FF2B5EF4-FFF2-40B4-BE49-F238E27FC236}">
                <a16:creationId xmlns:a16="http://schemas.microsoft.com/office/drawing/2014/main" xmlns="" id="{64F3FF2E-9E6E-FF05-1860-54253D91CE5F}"/>
              </a:ext>
            </a:extLst>
          </p:cNvPr>
          <p:cNvPicPr>
            <a:picLocks noChangeAspect="1" noChangeArrowheads="1"/>
          </p:cNvPicPr>
          <p:nvPr/>
        </p:nvPicPr>
        <p:blipFill rotWithShape="1">
          <a:blip r:embed="rId15" cstate="print">
            <a:extLst>
              <a:ext uri="{BEBA8EAE-BF5A-486C-A8C5-ECC9F3942E4B}">
                <a14:imgProps xmlns:a14="http://schemas.microsoft.com/office/drawing/2010/main" xmlns="">
                  <a14:imgLayer r:embed="rId16">
                    <a14:imgEffect>
                      <a14:saturation sat="0"/>
                    </a14:imgEffect>
                  </a14:imgLayer>
                </a14:imgProps>
              </a:ext>
              <a:ext uri="{28A0092B-C50C-407E-A947-70E740481C1C}">
                <a14:useLocalDpi xmlns:a14="http://schemas.microsoft.com/office/drawing/2010/main" xmlns="" val="0"/>
              </a:ext>
            </a:extLst>
          </a:blip>
          <a:srcRect l="29811" r="21664" b="55068"/>
          <a:stretch/>
        </p:blipFill>
        <p:spPr bwMode="auto">
          <a:xfrm>
            <a:off x="8819331" y="4816459"/>
            <a:ext cx="488120" cy="61926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25" name="Picture 2" descr="Frans Morsch">
            <a:extLst>
              <a:ext uri="{FF2B5EF4-FFF2-40B4-BE49-F238E27FC236}">
                <a16:creationId xmlns:a16="http://schemas.microsoft.com/office/drawing/2014/main" xmlns="" id="{B0D74927-6469-C912-A456-4913CEB7DE1B}"/>
              </a:ext>
            </a:extLst>
          </p:cNvPr>
          <p:cNvPicPr>
            <a:picLocks noChangeAspect="1" noChangeArrowheads="1"/>
          </p:cNvPicPr>
          <p:nvPr/>
        </p:nvPicPr>
        <p:blipFill rotWithShape="1">
          <a:blip r:embed="rId17" cstate="print">
            <a:extLst>
              <a:ext uri="{28A0092B-C50C-407E-A947-70E740481C1C}">
                <a14:useLocalDpi xmlns:a14="http://schemas.microsoft.com/office/drawing/2010/main" xmlns="" val="0"/>
              </a:ext>
            </a:extLst>
          </a:blip>
          <a:srcRect l="5999" t="2504" r="7921" b="11129"/>
          <a:stretch/>
        </p:blipFill>
        <p:spPr bwMode="auto">
          <a:xfrm>
            <a:off x="7162498" y="5195835"/>
            <a:ext cx="465363" cy="57898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26" name="Rectangle 5">
            <a:extLst>
              <a:ext uri="{FF2B5EF4-FFF2-40B4-BE49-F238E27FC236}">
                <a16:creationId xmlns:a16="http://schemas.microsoft.com/office/drawing/2014/main" xmlns="" id="{5F653BEB-7349-F376-E1F6-8F977D0F4DAB}"/>
              </a:ext>
            </a:extLst>
          </p:cNvPr>
          <p:cNvSpPr txBox="1">
            <a:spLocks noChangeArrowheads="1"/>
          </p:cNvSpPr>
          <p:nvPr/>
        </p:nvSpPr>
        <p:spPr>
          <a:xfrm>
            <a:off x="266701" y="0"/>
            <a:ext cx="9601200" cy="796304"/>
          </a:xfrm>
          <a:prstGeom prst="rect">
            <a:avLst/>
          </a:prstGeom>
        </p:spPr>
        <p:txBody>
          <a:bodyPr rIns="132080" anchor="ctr"/>
          <a:lstStyle>
            <a:lvl1pPr>
              <a:defRPr>
                <a:latin typeface="+mj-lt"/>
                <a:ea typeface="+mj-ea"/>
                <a:cs typeface="+mj-cs"/>
              </a:defRPr>
            </a:lvl1pPr>
          </a:lstStyle>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a:p>
            <a:pPr marL="10319" algn="ctr">
              <a:spcBef>
                <a:spcPts val="81"/>
              </a:spcBef>
            </a:pPr>
            <a:r>
              <a:rPr lang="en-US" sz="3200" b="1" dirty="0">
                <a:solidFill>
                  <a:schemeClr val="tx2"/>
                </a:solidFill>
                <a:latin typeface="Arial" panose="020B0604020202020204" pitchFamily="34" charset="0"/>
                <a:cs typeface="Arial" panose="020B0604020202020204" pitchFamily="34" charset="0"/>
              </a:rPr>
              <a:t>From Mythology to Science Fiction</a:t>
            </a:r>
            <a:endParaRPr lang="nl-NL" sz="3200" b="1" kern="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9748210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6" name="Rectangle 5">
            <a:extLst>
              <a:ext uri="{FF2B5EF4-FFF2-40B4-BE49-F238E27FC236}">
                <a16:creationId xmlns:a16="http://schemas.microsoft.com/office/drawing/2014/main" xmlns="" id="{D2F529E0-60CD-44B4-67A1-503090D9E50B}"/>
              </a:ext>
            </a:extLst>
          </p:cNvPr>
          <p:cNvSpPr txBox="1">
            <a:spLocks noChangeArrowheads="1"/>
          </p:cNvSpPr>
          <p:nvPr/>
        </p:nvSpPr>
        <p:spPr>
          <a:xfrm>
            <a:off x="275235" y="3190083"/>
            <a:ext cx="7268565" cy="3744967"/>
          </a:xfrm>
          <a:prstGeom prst="rect">
            <a:avLst/>
          </a:prstGeom>
        </p:spPr>
        <p:txBody>
          <a:bodyPr rIns="132080" anchor="ctr"/>
          <a:lstStyle>
            <a:lvl1pPr>
              <a:defRPr>
                <a:latin typeface="+mj-lt"/>
                <a:ea typeface="+mj-ea"/>
                <a:cs typeface="+mj-cs"/>
              </a:defRPr>
            </a:lvl1pPr>
          </a:lstStyle>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lnSpc>
                <a:spcPct val="107000"/>
              </a:lnSpc>
              <a:spcBef>
                <a:spcPts val="81"/>
              </a:spcBef>
              <a:spcAft>
                <a:spcPts val="800"/>
              </a:spcAft>
            </a:pPr>
            <a:endParaRPr lang="nl-NL" sz="3200" b="1" kern="0" dirty="0">
              <a:solidFill>
                <a:schemeClr val="tx2"/>
              </a:solidFill>
              <a:latin typeface="Arial" panose="020B0604020202020204" pitchFamily="34" charset="0"/>
              <a:cs typeface="Arial" panose="020B0604020202020204" pitchFamily="34" charset="0"/>
            </a:endParaRPr>
          </a:p>
          <a:p>
            <a:pPr marL="10319">
              <a:lnSpc>
                <a:spcPct val="107000"/>
              </a:lnSpc>
              <a:spcBef>
                <a:spcPts val="81"/>
              </a:spcBef>
              <a:spcAft>
                <a:spcPts val="800"/>
              </a:spcAft>
            </a:pPr>
            <a:r>
              <a:rPr lang="nl-NL" sz="3200" b="1" kern="0" dirty="0">
                <a:solidFill>
                  <a:schemeClr val="tx2"/>
                </a:solidFill>
                <a:latin typeface="Arial" panose="020B0604020202020204" pitchFamily="34" charset="0"/>
                <a:cs typeface="Arial" panose="020B0604020202020204" pitchFamily="34" charset="0"/>
              </a:rPr>
              <a:t>Dutch </a:t>
            </a:r>
            <a:r>
              <a:rPr lang="nl-NL" sz="3200" b="1" kern="0" dirty="0" err="1">
                <a:solidFill>
                  <a:schemeClr val="tx2"/>
                </a:solidFill>
                <a:latin typeface="Arial" panose="020B0604020202020204" pitchFamily="34" charset="0"/>
                <a:cs typeface="Arial" panose="020B0604020202020204" pitchFamily="34" charset="0"/>
              </a:rPr>
              <a:t>world</a:t>
            </a:r>
            <a:r>
              <a:rPr lang="nl-NL" sz="3200" b="1" kern="0" dirty="0">
                <a:solidFill>
                  <a:schemeClr val="tx2"/>
                </a:solidFill>
                <a:latin typeface="Arial" panose="020B0604020202020204" pitchFamily="34" charset="0"/>
                <a:cs typeface="Arial" panose="020B0604020202020204" pitchFamily="34" charset="0"/>
              </a:rPr>
              <a:t> </a:t>
            </a:r>
            <a:r>
              <a:rPr lang="nl-NL" sz="3200" b="1" kern="0" dirty="0" err="1">
                <a:solidFill>
                  <a:schemeClr val="tx2"/>
                </a:solidFill>
                <a:latin typeface="Arial" panose="020B0604020202020204" pitchFamily="34" charset="0"/>
                <a:cs typeface="Arial" panose="020B0604020202020204" pitchFamily="34" charset="0"/>
              </a:rPr>
              <a:t>champions</a:t>
            </a:r>
            <a:endParaRPr lang="nl-NL" sz="3200" b="1" kern="0" dirty="0">
              <a:solidFill>
                <a:schemeClr val="tx2"/>
              </a:solidFill>
              <a:latin typeface="Arial" panose="020B0604020202020204" pitchFamily="34" charset="0"/>
              <a:cs typeface="Arial" panose="020B0604020202020204" pitchFamily="34" charset="0"/>
            </a:endParaRPr>
          </a:p>
          <a:p>
            <a:pPr marL="10319">
              <a:lnSpc>
                <a:spcPct val="107000"/>
              </a:lnSpc>
              <a:spcBef>
                <a:spcPts val="81"/>
              </a:spcBef>
              <a:spcAft>
                <a:spcPts val="800"/>
              </a:spcAft>
            </a:pPr>
            <a:endParaRPr lang="nl-NL" sz="2800" b="1" kern="0" dirty="0">
              <a:solidFill>
                <a:schemeClr val="tx2"/>
              </a:solidFill>
              <a:latin typeface="Arial" panose="020B0604020202020204" pitchFamily="34" charset="0"/>
              <a:cs typeface="Arial" panose="020B0604020202020204" pitchFamily="34" charset="0"/>
            </a:endParaRPr>
          </a:p>
          <a:p>
            <a:pPr marL="10319">
              <a:lnSpc>
                <a:spcPct val="107000"/>
              </a:lnSpc>
              <a:spcBef>
                <a:spcPts val="81"/>
              </a:spcBef>
              <a:spcAft>
                <a:spcPts val="800"/>
              </a:spcAft>
            </a:pPr>
            <a:r>
              <a:rPr lang="nl-NL" sz="2800" b="1" kern="0" dirty="0">
                <a:solidFill>
                  <a:schemeClr val="tx2"/>
                </a:solidFill>
                <a:latin typeface="Arial" panose="020B0604020202020204" pitchFamily="34" charset="0"/>
                <a:cs typeface="Arial" panose="020B0604020202020204" pitchFamily="34" charset="0"/>
              </a:rPr>
              <a:t>1992 – Ed </a:t>
            </a:r>
            <a:r>
              <a:rPr lang="nl-NL" sz="2800" b="1" kern="0" dirty="0" err="1">
                <a:solidFill>
                  <a:schemeClr val="tx2"/>
                </a:solidFill>
                <a:latin typeface="Arial" panose="020B0604020202020204" pitchFamily="34" charset="0"/>
                <a:cs typeface="Arial" panose="020B0604020202020204" pitchFamily="34" charset="0"/>
              </a:rPr>
              <a:t>Schröder</a:t>
            </a:r>
            <a:endParaRPr lang="nl-NL" sz="2800" b="1" kern="0" dirty="0">
              <a:solidFill>
                <a:schemeClr val="tx2"/>
              </a:solidFill>
              <a:latin typeface="Arial" panose="020B0604020202020204" pitchFamily="34" charset="0"/>
              <a:cs typeface="Arial" panose="020B0604020202020204" pitchFamily="34" charset="0"/>
            </a:endParaRPr>
          </a:p>
          <a:p>
            <a:pPr marL="10319">
              <a:lnSpc>
                <a:spcPct val="107000"/>
              </a:lnSpc>
              <a:spcBef>
                <a:spcPts val="81"/>
              </a:spcBef>
              <a:spcAft>
                <a:spcPts val="800"/>
              </a:spcAft>
            </a:pPr>
            <a:r>
              <a:rPr lang="nl-NL" sz="2000" b="1" kern="0" dirty="0">
                <a:solidFill>
                  <a:schemeClr val="tx2"/>
                </a:solidFill>
                <a:latin typeface="Arial" panose="020B0604020202020204" pitchFamily="34" charset="0"/>
                <a:cs typeface="Arial" panose="020B0604020202020204" pitchFamily="34" charset="0"/>
              </a:rPr>
              <a:t>(7</a:t>
            </a:r>
            <a:r>
              <a:rPr lang="nl-NL" sz="2000" b="1" kern="0" baseline="30000" dirty="0">
                <a:solidFill>
                  <a:schemeClr val="tx2"/>
                </a:solidFill>
                <a:latin typeface="Arial" panose="020B0604020202020204" pitchFamily="34" charset="0"/>
                <a:cs typeface="Arial" panose="020B0604020202020204" pitchFamily="34" charset="0"/>
              </a:rPr>
              <a:t>th</a:t>
            </a:r>
            <a:r>
              <a:rPr lang="nl-NL" sz="2000" b="1" kern="0" dirty="0">
                <a:solidFill>
                  <a:schemeClr val="tx2"/>
                </a:solidFill>
                <a:latin typeface="Arial" panose="020B0604020202020204" pitchFamily="34" charset="0"/>
                <a:cs typeface="Arial" panose="020B0604020202020204" pitchFamily="34" charset="0"/>
              </a:rPr>
              <a:t> WCCC, Madrid, Spanje)</a:t>
            </a:r>
          </a:p>
          <a:p>
            <a:pPr marL="10319">
              <a:lnSpc>
                <a:spcPct val="107000"/>
              </a:lnSpc>
              <a:spcBef>
                <a:spcPts val="81"/>
              </a:spcBef>
              <a:spcAft>
                <a:spcPts val="800"/>
              </a:spcAft>
            </a:pPr>
            <a:endParaRPr lang="nl-NL" sz="2800" b="1" kern="0" dirty="0">
              <a:solidFill>
                <a:schemeClr val="tx2"/>
              </a:solidFill>
              <a:latin typeface="Arial" panose="020B0604020202020204" pitchFamily="34" charset="0"/>
              <a:cs typeface="Arial" panose="020B0604020202020204" pitchFamily="34" charset="0"/>
            </a:endParaRPr>
          </a:p>
          <a:p>
            <a:pPr marL="10319">
              <a:lnSpc>
                <a:spcPct val="107000"/>
              </a:lnSpc>
              <a:spcBef>
                <a:spcPts val="81"/>
              </a:spcBef>
              <a:spcAft>
                <a:spcPts val="800"/>
              </a:spcAft>
            </a:pPr>
            <a:endParaRPr lang="nl-NL" sz="2800" b="1" kern="0" dirty="0">
              <a:solidFill>
                <a:schemeClr val="tx2"/>
              </a:solidFill>
              <a:latin typeface="Arial" panose="020B0604020202020204" pitchFamily="34" charset="0"/>
              <a:cs typeface="Arial" panose="020B0604020202020204" pitchFamily="34" charset="0"/>
            </a:endParaRPr>
          </a:p>
          <a:p>
            <a:pPr marL="10319">
              <a:lnSpc>
                <a:spcPct val="107000"/>
              </a:lnSpc>
              <a:spcBef>
                <a:spcPts val="81"/>
              </a:spcBef>
              <a:spcAft>
                <a:spcPts val="800"/>
              </a:spcAft>
            </a:pPr>
            <a:r>
              <a:rPr lang="nl-NL" sz="2800" b="1" kern="0" dirty="0">
                <a:solidFill>
                  <a:schemeClr val="tx2"/>
                </a:solidFill>
                <a:latin typeface="Arial" panose="020B0604020202020204" pitchFamily="34" charset="0"/>
                <a:cs typeface="Arial" panose="020B0604020202020204" pitchFamily="34" charset="0"/>
              </a:rPr>
              <a:t>1995 – Frans </a:t>
            </a:r>
            <a:r>
              <a:rPr lang="nl-NL" sz="2800" b="1" kern="0" dirty="0" err="1">
                <a:solidFill>
                  <a:schemeClr val="tx2"/>
                </a:solidFill>
                <a:latin typeface="Arial" panose="020B0604020202020204" pitchFamily="34" charset="0"/>
                <a:cs typeface="Arial" panose="020B0604020202020204" pitchFamily="34" charset="0"/>
              </a:rPr>
              <a:t>Morsch</a:t>
            </a:r>
            <a:endParaRPr lang="nl-NL" sz="2800" b="1" kern="0" dirty="0">
              <a:solidFill>
                <a:schemeClr val="tx2"/>
              </a:solidFill>
              <a:latin typeface="Arial" panose="020B0604020202020204" pitchFamily="34" charset="0"/>
              <a:cs typeface="Arial" panose="020B0604020202020204" pitchFamily="34" charset="0"/>
            </a:endParaRPr>
          </a:p>
          <a:p>
            <a:pPr marL="10319">
              <a:lnSpc>
                <a:spcPct val="107000"/>
              </a:lnSpc>
              <a:spcBef>
                <a:spcPts val="81"/>
              </a:spcBef>
              <a:spcAft>
                <a:spcPts val="800"/>
              </a:spcAft>
            </a:pPr>
            <a:r>
              <a:rPr lang="nl-NL" sz="2800" b="1" kern="0" dirty="0" err="1">
                <a:solidFill>
                  <a:schemeClr val="tx2"/>
                </a:solidFill>
                <a:latin typeface="Arial" panose="020B0604020202020204" pitchFamily="34" charset="0"/>
                <a:cs typeface="Arial" panose="020B0604020202020204" pitchFamily="34" charset="0"/>
              </a:rPr>
              <a:t>and</a:t>
            </a:r>
            <a:r>
              <a:rPr lang="nl-NL" sz="2800" b="1" kern="0" dirty="0">
                <a:solidFill>
                  <a:schemeClr val="tx2"/>
                </a:solidFill>
                <a:latin typeface="Arial" panose="020B0604020202020204" pitchFamily="34" charset="0"/>
                <a:cs typeface="Arial" panose="020B0604020202020204" pitchFamily="34" charset="0"/>
              </a:rPr>
              <a:t> Matthias </a:t>
            </a:r>
            <a:r>
              <a:rPr lang="nl-NL" sz="2800" b="1" kern="0" dirty="0" err="1">
                <a:solidFill>
                  <a:schemeClr val="tx2"/>
                </a:solidFill>
                <a:latin typeface="Arial" panose="020B0604020202020204" pitchFamily="34" charset="0"/>
                <a:cs typeface="Arial" panose="020B0604020202020204" pitchFamily="34" charset="0"/>
              </a:rPr>
              <a:t>Feist</a:t>
            </a:r>
            <a:endParaRPr lang="nl-NL" sz="2800" b="1" kern="0" dirty="0">
              <a:solidFill>
                <a:schemeClr val="tx2"/>
              </a:solidFill>
              <a:latin typeface="Arial" panose="020B0604020202020204" pitchFamily="34" charset="0"/>
              <a:cs typeface="Arial" panose="020B0604020202020204" pitchFamily="34" charset="0"/>
            </a:endParaRPr>
          </a:p>
          <a:p>
            <a:pPr marL="10319">
              <a:lnSpc>
                <a:spcPct val="107000"/>
              </a:lnSpc>
              <a:spcBef>
                <a:spcPts val="81"/>
              </a:spcBef>
              <a:spcAft>
                <a:spcPts val="800"/>
              </a:spcAft>
            </a:pPr>
            <a:r>
              <a:rPr lang="nl-NL" sz="2000" b="1" kern="0" dirty="0">
                <a:solidFill>
                  <a:schemeClr val="tx2"/>
                </a:solidFill>
                <a:latin typeface="Arial" panose="020B0604020202020204" pitchFamily="34" charset="0"/>
                <a:cs typeface="Arial" panose="020B0604020202020204" pitchFamily="34" charset="0"/>
              </a:rPr>
              <a:t>(8</a:t>
            </a:r>
            <a:r>
              <a:rPr lang="nl-NL" sz="2000" b="1" kern="0" baseline="30000" dirty="0">
                <a:solidFill>
                  <a:schemeClr val="tx2"/>
                </a:solidFill>
                <a:latin typeface="Arial" panose="020B0604020202020204" pitchFamily="34" charset="0"/>
                <a:cs typeface="Arial" panose="020B0604020202020204" pitchFamily="34" charset="0"/>
              </a:rPr>
              <a:t>th</a:t>
            </a:r>
            <a:r>
              <a:rPr lang="nl-NL" sz="2000" b="1" kern="0" dirty="0">
                <a:solidFill>
                  <a:schemeClr val="tx2"/>
                </a:solidFill>
                <a:latin typeface="Arial" panose="020B0604020202020204" pitchFamily="34" charset="0"/>
                <a:cs typeface="Arial" panose="020B0604020202020204" pitchFamily="34" charset="0"/>
              </a:rPr>
              <a:t> WCCC, New York, USA)</a:t>
            </a:r>
            <a:endParaRPr lang="nl-NL" sz="2800" b="1" kern="0" dirty="0">
              <a:solidFill>
                <a:schemeClr val="tx2"/>
              </a:solidFill>
              <a:latin typeface="Arial" panose="020B0604020202020204" pitchFamily="34" charset="0"/>
              <a:cs typeface="Arial" panose="020B0604020202020204" pitchFamily="34" charset="0"/>
            </a:endParaRPr>
          </a:p>
          <a:p>
            <a:pPr marL="10319">
              <a:lnSpc>
                <a:spcPct val="107000"/>
              </a:lnSpc>
              <a:spcBef>
                <a:spcPts val="81"/>
              </a:spcBef>
              <a:spcAft>
                <a:spcPts val="800"/>
              </a:spcAft>
            </a:pPr>
            <a:r>
              <a:rPr lang="nl-NL" sz="2800" b="1" kern="0" dirty="0">
                <a:solidFill>
                  <a:schemeClr val="tx2"/>
                </a:solidFill>
                <a:latin typeface="Arial" panose="020B0604020202020204" pitchFamily="34" charset="0"/>
                <a:cs typeface="Arial" panose="020B0604020202020204" pitchFamily="34" charset="0"/>
              </a:rPr>
              <a:t> </a:t>
            </a:r>
            <a:endParaRPr lang="nl-NL" sz="3200" b="1" kern="0" dirty="0">
              <a:solidFill>
                <a:schemeClr val="tx2"/>
              </a:solidFill>
              <a:latin typeface="Arial" panose="020B0604020202020204" pitchFamily="34" charset="0"/>
              <a:cs typeface="Arial" panose="020B0604020202020204" pitchFamily="34" charset="0"/>
            </a:endParaRPr>
          </a:p>
          <a:p>
            <a:pPr marL="10319">
              <a:lnSpc>
                <a:spcPct val="107000"/>
              </a:lnSpc>
              <a:spcBef>
                <a:spcPts val="81"/>
              </a:spcBef>
              <a:spcAft>
                <a:spcPts val="800"/>
              </a:spcAft>
            </a:pPr>
            <a:endParaRPr lang="nl-NL" sz="3200" b="1" kern="0" dirty="0">
              <a:solidFill>
                <a:schemeClr val="tx2"/>
              </a:solidFill>
              <a:latin typeface="Arial" panose="020B0604020202020204" pitchFamily="34" charset="0"/>
              <a:cs typeface="Arial" panose="020B0604020202020204" pitchFamily="34" charset="0"/>
            </a:endParaRPr>
          </a:p>
          <a:p>
            <a:pPr>
              <a:lnSpc>
                <a:spcPct val="107000"/>
              </a:lnSpc>
              <a:spcAft>
                <a:spcPts val="80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l-NL"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l-NL"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0319">
              <a:spcBef>
                <a:spcPts val="81"/>
              </a:spcBef>
            </a:pPr>
            <a:endParaRPr lang="nl-NL" sz="24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24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p:txBody>
      </p:sp>
      <p:sp>
        <p:nvSpPr>
          <p:cNvPr id="37" name="AutoShape 4" descr="Afbeeldingsresultaat voor computer chips">
            <a:extLst>
              <a:ext uri="{FF2B5EF4-FFF2-40B4-BE49-F238E27FC236}">
                <a16:creationId xmlns:a16="http://schemas.microsoft.com/office/drawing/2014/main" xmlns="" id="{A47ADD93-D610-1924-6B30-5CABE2C804BB}"/>
              </a:ext>
            </a:extLst>
          </p:cNvPr>
          <p:cNvSpPr>
            <a:spLocks noChangeAspect="1" noChangeArrowheads="1"/>
          </p:cNvSpPr>
          <p:nvPr/>
        </p:nvSpPr>
        <p:spPr bwMode="auto">
          <a:xfrm>
            <a:off x="4800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8" name="AutoShape 4" descr="CSVNP2.html">
            <a:extLst>
              <a:ext uri="{FF2B5EF4-FFF2-40B4-BE49-F238E27FC236}">
                <a16:creationId xmlns:a16="http://schemas.microsoft.com/office/drawing/2014/main" xmlns="" id="{CD4FD9FB-176A-9068-2F77-2303F6A96380}"/>
              </a:ext>
            </a:extLst>
          </p:cNvPr>
          <p:cNvSpPr>
            <a:spLocks noChangeAspect="1" noChangeArrowheads="1"/>
          </p:cNvSpPr>
          <p:nvPr/>
        </p:nvSpPr>
        <p:spPr bwMode="auto">
          <a:xfrm>
            <a:off x="4953000" y="34290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9" name="Picture 2">
            <a:extLst>
              <a:ext uri="{FF2B5EF4-FFF2-40B4-BE49-F238E27FC236}">
                <a16:creationId xmlns:a16="http://schemas.microsoft.com/office/drawing/2014/main" xmlns="" id="{F364268B-BADF-55D0-C4EA-43E61DC0A85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53000" y="2006466"/>
            <a:ext cx="1927845" cy="3149867"/>
          </a:xfrm>
          <a:prstGeom prst="rect">
            <a:avLst/>
          </a:prstGeom>
          <a:noFill/>
          <a:extLst>
            <a:ext uri="{909E8E84-426E-40DD-AFC4-6F175D3DCCD1}">
              <a14:hiddenFill xmlns:a14="http://schemas.microsoft.com/office/drawing/2010/main" xmlns="">
                <a:solidFill>
                  <a:srgbClr val="FFFFFF"/>
                </a:solidFill>
              </a14:hiddenFill>
            </a:ext>
          </a:extLst>
        </p:spPr>
      </p:pic>
      <p:pic>
        <p:nvPicPr>
          <p:cNvPr id="40" name="Picture 4" descr="Frans Morsch player profile - ChessBase Players">
            <a:extLst>
              <a:ext uri="{FF2B5EF4-FFF2-40B4-BE49-F238E27FC236}">
                <a16:creationId xmlns:a16="http://schemas.microsoft.com/office/drawing/2014/main" xmlns="" id="{9ABF6666-8D6F-3FA9-FDA0-1C0C945B68CA}"/>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19558" y="3962400"/>
            <a:ext cx="1924050" cy="2705100"/>
          </a:xfrm>
          <a:prstGeom prst="rect">
            <a:avLst/>
          </a:prstGeom>
          <a:noFill/>
          <a:extLst>
            <a:ext uri="{909E8E84-426E-40DD-AFC4-6F175D3DCCD1}">
              <a14:hiddenFill xmlns:a14="http://schemas.microsoft.com/office/drawing/2010/main" xmlns="">
                <a:solidFill>
                  <a:srgbClr val="FFFFFF"/>
                </a:solidFill>
              </a14:hiddenFill>
            </a:ext>
          </a:extLst>
        </p:spPr>
      </p:pic>
      <p:sp>
        <p:nvSpPr>
          <p:cNvPr id="41" name="Rectangle 5">
            <a:extLst>
              <a:ext uri="{FF2B5EF4-FFF2-40B4-BE49-F238E27FC236}">
                <a16:creationId xmlns:a16="http://schemas.microsoft.com/office/drawing/2014/main" xmlns="" id="{ED81B1B5-04B4-6325-DB7E-DD2AF41A018B}"/>
              </a:ext>
            </a:extLst>
          </p:cNvPr>
          <p:cNvSpPr txBox="1">
            <a:spLocks noChangeArrowheads="1"/>
          </p:cNvSpPr>
          <p:nvPr/>
        </p:nvSpPr>
        <p:spPr>
          <a:xfrm>
            <a:off x="266701" y="0"/>
            <a:ext cx="9601200" cy="796304"/>
          </a:xfrm>
          <a:prstGeom prst="rect">
            <a:avLst/>
          </a:prstGeom>
        </p:spPr>
        <p:txBody>
          <a:bodyPr rIns="132080" anchor="ctr"/>
          <a:lstStyle>
            <a:lvl1pPr>
              <a:defRPr>
                <a:latin typeface="+mj-lt"/>
                <a:ea typeface="+mj-ea"/>
                <a:cs typeface="+mj-cs"/>
              </a:defRPr>
            </a:lvl1pPr>
          </a:lstStyle>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a:p>
            <a:pPr marL="10319" algn="ctr">
              <a:spcBef>
                <a:spcPts val="81"/>
              </a:spcBef>
            </a:pPr>
            <a:r>
              <a:rPr lang="en-US" sz="3200" b="1" dirty="0">
                <a:solidFill>
                  <a:schemeClr val="tx2"/>
                </a:solidFill>
                <a:latin typeface="Arial" panose="020B0604020202020204" pitchFamily="34" charset="0"/>
                <a:cs typeface="Arial" panose="020B0604020202020204" pitchFamily="34" charset="0"/>
              </a:rPr>
              <a:t>From Mythology to Science Fiction</a:t>
            </a:r>
            <a:endParaRPr lang="nl-NL" sz="3200" b="1" kern="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1776321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7" name="Rechthoek 46">
            <a:extLst>
              <a:ext uri="{FF2B5EF4-FFF2-40B4-BE49-F238E27FC236}">
                <a16:creationId xmlns:a16="http://schemas.microsoft.com/office/drawing/2014/main" xmlns="" id="{52FD9354-9836-DB41-A919-C5AB733A0B31}"/>
              </a:ext>
            </a:extLst>
          </p:cNvPr>
          <p:cNvSpPr/>
          <p:nvPr/>
        </p:nvSpPr>
        <p:spPr>
          <a:xfrm>
            <a:off x="276015" y="2353483"/>
            <a:ext cx="5034302" cy="3707567"/>
          </a:xfrm>
          <a:prstGeom prst="rect">
            <a:avLst/>
          </a:prstGeom>
          <a:solidFill>
            <a:schemeClr val="bg1"/>
          </a:solidFill>
          <a:ln>
            <a:solidFill>
              <a:srgbClr val="0040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indent="1292225"/>
            <a:r>
              <a:rPr lang="nl-NL" b="1" dirty="0" err="1">
                <a:solidFill>
                  <a:schemeClr val="tx2"/>
                </a:solidFill>
                <a:latin typeface="Arial" panose="020B0604020202020204" pitchFamily="34" charset="0"/>
                <a:cs typeface="Arial" panose="020B0604020202020204" pitchFamily="34" charset="0"/>
              </a:rPr>
              <a:t>Carnegie</a:t>
            </a:r>
            <a:r>
              <a:rPr lang="nl-NL" b="1" dirty="0">
                <a:solidFill>
                  <a:schemeClr val="tx2"/>
                </a:solidFill>
                <a:latin typeface="Arial" panose="020B0604020202020204" pitchFamily="34" charset="0"/>
                <a:cs typeface="Arial" panose="020B0604020202020204" pitchFamily="34" charset="0"/>
              </a:rPr>
              <a:t>-Mellon University</a:t>
            </a:r>
            <a:endParaRPr lang="nl-NL" dirty="0">
              <a:solidFill>
                <a:schemeClr val="tx2"/>
              </a:solidFill>
              <a:latin typeface="Arial" panose="020B0604020202020204" pitchFamily="34" charset="0"/>
              <a:cs typeface="Arial" panose="020B0604020202020204" pitchFamily="34" charset="0"/>
            </a:endParaRPr>
          </a:p>
          <a:p>
            <a:pPr indent="1292225"/>
            <a:endParaRPr lang="nl-NL" sz="1600" dirty="0">
              <a:solidFill>
                <a:schemeClr val="tx2"/>
              </a:solidFill>
              <a:latin typeface="Arial" panose="020B0604020202020204" pitchFamily="34" charset="0"/>
              <a:cs typeface="Arial" panose="020B0604020202020204" pitchFamily="34" charset="0"/>
            </a:endParaRPr>
          </a:p>
          <a:p>
            <a:pPr indent="1292225"/>
            <a:r>
              <a:rPr lang="nl-NL" sz="1400" dirty="0">
                <a:solidFill>
                  <a:schemeClr val="tx2"/>
                </a:solidFill>
                <a:latin typeface="Arial" panose="020B0604020202020204" pitchFamily="34" charset="0"/>
                <a:cs typeface="Arial" panose="020B0604020202020204" pitchFamily="34" charset="0"/>
              </a:rPr>
              <a:t>1985:	</a:t>
            </a:r>
            <a:r>
              <a:rPr lang="nl-NL" sz="1400" dirty="0" err="1">
                <a:solidFill>
                  <a:schemeClr val="tx2"/>
                </a:solidFill>
                <a:latin typeface="Arial" panose="020B0604020202020204" pitchFamily="34" charset="0"/>
                <a:cs typeface="Arial" panose="020B0604020202020204" pitchFamily="34" charset="0"/>
              </a:rPr>
              <a:t>ChipTest</a:t>
            </a:r>
            <a:endParaRPr lang="nl-NL" sz="1400" dirty="0">
              <a:solidFill>
                <a:schemeClr val="tx2"/>
              </a:solidFill>
              <a:latin typeface="Arial" panose="020B0604020202020204" pitchFamily="34" charset="0"/>
              <a:cs typeface="Arial" panose="020B0604020202020204" pitchFamily="34" charset="0"/>
            </a:endParaRPr>
          </a:p>
          <a:p>
            <a:pPr indent="1292225"/>
            <a:r>
              <a:rPr lang="nl-NL" sz="1400" dirty="0">
                <a:solidFill>
                  <a:schemeClr val="tx2"/>
                </a:solidFill>
                <a:latin typeface="Arial" panose="020B0604020202020204" pitchFamily="34" charset="0"/>
                <a:cs typeface="Arial" panose="020B0604020202020204" pitchFamily="34" charset="0"/>
              </a:rPr>
              <a:t>1988:	</a:t>
            </a:r>
            <a:r>
              <a:rPr lang="nl-NL" sz="1400" dirty="0" err="1">
                <a:solidFill>
                  <a:schemeClr val="tx2"/>
                </a:solidFill>
                <a:latin typeface="Arial" panose="020B0604020202020204" pitchFamily="34" charset="0"/>
                <a:cs typeface="Arial" panose="020B0604020202020204" pitchFamily="34" charset="0"/>
              </a:rPr>
              <a:t>Deep</a:t>
            </a:r>
            <a:r>
              <a:rPr lang="nl-NL" sz="1400" dirty="0">
                <a:solidFill>
                  <a:schemeClr val="tx2"/>
                </a:solidFill>
                <a:latin typeface="Arial" panose="020B0604020202020204" pitchFamily="34" charset="0"/>
                <a:cs typeface="Arial" panose="020B0604020202020204" pitchFamily="34" charset="0"/>
              </a:rPr>
              <a:t> </a:t>
            </a:r>
            <a:r>
              <a:rPr lang="nl-NL" sz="1400" dirty="0" err="1">
                <a:solidFill>
                  <a:schemeClr val="tx2"/>
                </a:solidFill>
                <a:latin typeface="Arial" panose="020B0604020202020204" pitchFamily="34" charset="0"/>
                <a:cs typeface="Arial" panose="020B0604020202020204" pitchFamily="34" charset="0"/>
              </a:rPr>
              <a:t>Thought</a:t>
            </a:r>
            <a:endParaRPr lang="nl-NL" sz="1400" dirty="0">
              <a:solidFill>
                <a:schemeClr val="tx2"/>
              </a:solidFill>
              <a:latin typeface="Arial" panose="020B0604020202020204" pitchFamily="34" charset="0"/>
              <a:cs typeface="Arial" panose="020B0604020202020204" pitchFamily="34" charset="0"/>
            </a:endParaRPr>
          </a:p>
          <a:p>
            <a:pPr indent="1292225"/>
            <a:r>
              <a:rPr lang="nl-NL" sz="1400" dirty="0">
                <a:solidFill>
                  <a:schemeClr val="tx2"/>
                </a:solidFill>
                <a:latin typeface="Arial" panose="020B0604020202020204" pitchFamily="34" charset="0"/>
                <a:cs typeface="Arial" panose="020B0604020202020204" pitchFamily="34" charset="0"/>
              </a:rPr>
              <a:t>1995:	</a:t>
            </a:r>
            <a:r>
              <a:rPr lang="nl-NL" sz="1400" dirty="0" err="1">
                <a:solidFill>
                  <a:schemeClr val="tx2"/>
                </a:solidFill>
                <a:latin typeface="Arial" panose="020B0604020202020204" pitchFamily="34" charset="0"/>
                <a:cs typeface="Arial" panose="020B0604020202020204" pitchFamily="34" charset="0"/>
              </a:rPr>
              <a:t>Deep</a:t>
            </a:r>
            <a:r>
              <a:rPr lang="nl-NL" sz="1400" dirty="0">
                <a:solidFill>
                  <a:schemeClr val="tx2"/>
                </a:solidFill>
                <a:latin typeface="Arial" panose="020B0604020202020204" pitchFamily="34" charset="0"/>
                <a:cs typeface="Arial" panose="020B0604020202020204" pitchFamily="34" charset="0"/>
              </a:rPr>
              <a:t> Blue</a:t>
            </a:r>
          </a:p>
          <a:p>
            <a:pPr indent="1292225"/>
            <a:endParaRPr lang="nl-NL" sz="1400" dirty="0">
              <a:solidFill>
                <a:schemeClr val="tx2"/>
              </a:solidFill>
              <a:latin typeface="Arial" panose="020B0604020202020204" pitchFamily="34" charset="0"/>
              <a:cs typeface="Arial" panose="020B0604020202020204" pitchFamily="34" charset="0"/>
            </a:endParaRPr>
          </a:p>
          <a:p>
            <a:pPr indent="1292225"/>
            <a:endParaRPr lang="nl-NL" sz="1400" dirty="0">
              <a:solidFill>
                <a:schemeClr val="tx2"/>
              </a:solidFill>
              <a:latin typeface="Arial" panose="020B0604020202020204" pitchFamily="34" charset="0"/>
              <a:cs typeface="Arial" panose="020B0604020202020204" pitchFamily="34" charset="0"/>
            </a:endParaRPr>
          </a:p>
          <a:p>
            <a:pPr indent="1292225"/>
            <a:endParaRPr lang="nl-NL" sz="1400" dirty="0">
              <a:solidFill>
                <a:schemeClr val="tx2"/>
              </a:solidFill>
              <a:latin typeface="Arial" panose="020B0604020202020204" pitchFamily="34" charset="0"/>
              <a:cs typeface="Arial" panose="020B0604020202020204" pitchFamily="34" charset="0"/>
            </a:endParaRPr>
          </a:p>
          <a:p>
            <a:pPr indent="1292225"/>
            <a:endParaRPr lang="nl-NL" sz="1400" dirty="0">
              <a:solidFill>
                <a:schemeClr val="tx2"/>
              </a:solidFill>
              <a:latin typeface="Arial" panose="020B0604020202020204" pitchFamily="34" charset="0"/>
              <a:cs typeface="Arial" panose="020B0604020202020204" pitchFamily="34" charset="0"/>
            </a:endParaRPr>
          </a:p>
          <a:p>
            <a:pPr indent="1292225"/>
            <a:endParaRPr lang="nl-NL" sz="1400" dirty="0">
              <a:solidFill>
                <a:schemeClr val="tx2"/>
              </a:solidFill>
              <a:latin typeface="Arial" panose="020B0604020202020204" pitchFamily="34" charset="0"/>
              <a:cs typeface="Arial" panose="020B0604020202020204" pitchFamily="34" charset="0"/>
            </a:endParaRPr>
          </a:p>
          <a:p>
            <a:pPr indent="1292225"/>
            <a:endParaRPr lang="nl-NL" sz="1400" dirty="0">
              <a:solidFill>
                <a:schemeClr val="tx2"/>
              </a:solidFill>
              <a:latin typeface="Arial" panose="020B0604020202020204" pitchFamily="34" charset="0"/>
              <a:cs typeface="Arial" panose="020B0604020202020204" pitchFamily="34" charset="0"/>
            </a:endParaRPr>
          </a:p>
          <a:p>
            <a:pPr indent="1292225"/>
            <a:endParaRPr lang="nl-NL" sz="1400" dirty="0">
              <a:solidFill>
                <a:schemeClr val="tx2"/>
              </a:solidFill>
              <a:latin typeface="Arial" panose="020B0604020202020204" pitchFamily="34" charset="0"/>
              <a:cs typeface="Arial" panose="020B0604020202020204" pitchFamily="34" charset="0"/>
            </a:endParaRPr>
          </a:p>
          <a:p>
            <a:pPr indent="1292225"/>
            <a:endParaRPr lang="nl-NL" sz="1400" dirty="0">
              <a:solidFill>
                <a:schemeClr val="tx2"/>
              </a:solidFill>
              <a:latin typeface="Arial" panose="020B0604020202020204" pitchFamily="34" charset="0"/>
              <a:cs typeface="Arial" panose="020B0604020202020204" pitchFamily="34" charset="0"/>
            </a:endParaRPr>
          </a:p>
          <a:p>
            <a:pPr indent="1292225"/>
            <a:endParaRPr lang="nl-NL" sz="1400" dirty="0">
              <a:solidFill>
                <a:schemeClr val="tx2"/>
              </a:solidFill>
              <a:latin typeface="Arial" panose="020B0604020202020204" pitchFamily="34" charset="0"/>
              <a:cs typeface="Arial" panose="020B0604020202020204" pitchFamily="34" charset="0"/>
            </a:endParaRPr>
          </a:p>
          <a:p>
            <a:pPr indent="1292225"/>
            <a:r>
              <a:rPr lang="nl-NL" sz="1400" dirty="0">
                <a:solidFill>
                  <a:schemeClr val="tx2"/>
                </a:solidFill>
                <a:latin typeface="Arial" panose="020B0604020202020204" pitchFamily="34" charset="0"/>
                <a:cs typeface="Arial" panose="020B0604020202020204" pitchFamily="34" charset="0"/>
              </a:rPr>
              <a:t>4 ICCA Journal Publications (1988-1997)</a:t>
            </a:r>
          </a:p>
        </p:txBody>
      </p:sp>
      <p:sp>
        <p:nvSpPr>
          <p:cNvPr id="49" name="Rectangle 5">
            <a:extLst>
              <a:ext uri="{FF2B5EF4-FFF2-40B4-BE49-F238E27FC236}">
                <a16:creationId xmlns:a16="http://schemas.microsoft.com/office/drawing/2014/main" xmlns="" id="{FB3378A8-BE5F-B748-A469-86DE3CF13204}"/>
              </a:ext>
            </a:extLst>
          </p:cNvPr>
          <p:cNvSpPr txBox="1">
            <a:spLocks noChangeArrowheads="1"/>
          </p:cNvSpPr>
          <p:nvPr/>
        </p:nvSpPr>
        <p:spPr>
          <a:xfrm>
            <a:off x="152401" y="1104900"/>
            <a:ext cx="9601200" cy="1359733"/>
          </a:xfrm>
          <a:prstGeom prst="rect">
            <a:avLst/>
          </a:prstGeom>
        </p:spPr>
        <p:txBody>
          <a:bodyPr rIns="132080" anchor="ctr"/>
          <a:lstStyle>
            <a:lvl1pPr>
              <a:defRPr>
                <a:latin typeface="+mj-lt"/>
                <a:ea typeface="+mj-ea"/>
                <a:cs typeface="+mj-cs"/>
              </a:defRPr>
            </a:lvl1pPr>
          </a:lstStyle>
          <a:p>
            <a:pPr marL="10319">
              <a:spcBef>
                <a:spcPts val="81"/>
              </a:spcBef>
            </a:pPr>
            <a:r>
              <a:rPr lang="nl-NL" sz="3200" b="1" kern="0" dirty="0">
                <a:solidFill>
                  <a:schemeClr val="tx2"/>
                </a:solidFill>
                <a:latin typeface="Arial" panose="020B0604020202020204" pitchFamily="34" charset="0"/>
                <a:cs typeface="Arial" panose="020B0604020202020204" pitchFamily="34" charset="0"/>
              </a:rPr>
              <a:t>Most important development (1996)</a:t>
            </a:r>
          </a:p>
        </p:txBody>
      </p:sp>
      <p:sp>
        <p:nvSpPr>
          <p:cNvPr id="24" name="TextBox 2">
            <a:extLst>
              <a:ext uri="{FF2B5EF4-FFF2-40B4-BE49-F238E27FC236}">
                <a16:creationId xmlns:a16="http://schemas.microsoft.com/office/drawing/2014/main" xmlns="" id="{D4244057-A784-664A-8B77-D71392FB2762}"/>
              </a:ext>
            </a:extLst>
          </p:cNvPr>
          <p:cNvSpPr txBox="1"/>
          <p:nvPr/>
        </p:nvSpPr>
        <p:spPr>
          <a:xfrm>
            <a:off x="487466" y="3447572"/>
            <a:ext cx="1093683" cy="246221"/>
          </a:xfrm>
          <a:prstGeom prst="rect">
            <a:avLst/>
          </a:prstGeom>
          <a:noFill/>
        </p:spPr>
        <p:txBody>
          <a:bodyPr wrap="square" rtlCol="0">
            <a:spAutoFit/>
          </a:bodyPr>
          <a:lstStyle>
            <a:defPPr>
              <a:defRPr lang="nl-NL"/>
            </a:defPPr>
            <a:lvl1pPr>
              <a:defRPr sz="1400" spc="-4">
                <a:solidFill>
                  <a:srgbClr val="1E497D"/>
                </a:solidFill>
                <a:latin typeface="Georgia"/>
              </a:defRPr>
            </a:lvl1pPr>
          </a:lstStyle>
          <a:p>
            <a:pPr algn="ctr"/>
            <a:r>
              <a:rPr lang="en-US" sz="1000" dirty="0">
                <a:solidFill>
                  <a:schemeClr val="tx1"/>
                </a:solidFill>
                <a:latin typeface="+mj-lt"/>
              </a:rPr>
              <a:t>Feng-</a:t>
            </a:r>
            <a:r>
              <a:rPr lang="en-US" sz="1000" dirty="0" err="1">
                <a:solidFill>
                  <a:schemeClr val="tx1"/>
                </a:solidFill>
                <a:latin typeface="+mj-lt"/>
              </a:rPr>
              <a:t>hsiung</a:t>
            </a:r>
            <a:r>
              <a:rPr lang="en-US" sz="1000" dirty="0">
                <a:solidFill>
                  <a:schemeClr val="tx1"/>
                </a:solidFill>
                <a:latin typeface="+mj-lt"/>
              </a:rPr>
              <a:t> Hsu</a:t>
            </a:r>
            <a:endParaRPr lang="nl-NL" sz="1000" dirty="0">
              <a:solidFill>
                <a:schemeClr val="tx1"/>
              </a:solidFill>
              <a:latin typeface="+mj-lt"/>
            </a:endParaRPr>
          </a:p>
        </p:txBody>
      </p:sp>
      <p:pic>
        <p:nvPicPr>
          <p:cNvPr id="34" name="Picture 2" descr="Afbeeldingsresultaat voor feng hsiung hsu">
            <a:extLst>
              <a:ext uri="{FF2B5EF4-FFF2-40B4-BE49-F238E27FC236}">
                <a16:creationId xmlns:a16="http://schemas.microsoft.com/office/drawing/2014/main" xmlns="" id="{B06408F1-B300-5140-92A3-45194968931C}"/>
              </a:ext>
            </a:extLst>
          </p:cNvPr>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saturation sat="0"/>
                    </a14:imgEffect>
                  </a14:imgLayer>
                </a14:imgProps>
              </a:ext>
              <a:ext uri="{28A0092B-C50C-407E-A947-70E740481C1C}">
                <a14:useLocalDpi xmlns:a14="http://schemas.microsoft.com/office/drawing/2010/main" xmlns="" val="0"/>
              </a:ext>
            </a:extLst>
          </a:blip>
          <a:srcRect l="20252" t="565" r="47295" b="40346"/>
          <a:stretch/>
        </p:blipFill>
        <p:spPr bwMode="auto">
          <a:xfrm>
            <a:off x="699337" y="2508951"/>
            <a:ext cx="669940" cy="83921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12290" name="Picture 2" descr="Afbeeldingsresultaat voor murray campbell">
            <a:extLst>
              <a:ext uri="{FF2B5EF4-FFF2-40B4-BE49-F238E27FC236}">
                <a16:creationId xmlns:a16="http://schemas.microsoft.com/office/drawing/2014/main" xmlns="" id="{C01B8F1E-3528-FF42-9492-2C0B02C17438}"/>
              </a:ext>
            </a:extLst>
          </p:cNvPr>
          <p:cNvPicPr>
            <a:picLocks noChangeAspect="1" noChangeArrowheads="1"/>
          </p:cNvPicPr>
          <p:nvPr/>
        </p:nvPicPr>
        <p:blipFill rotWithShape="1">
          <a:blip r:embed="rId4" cstate="print">
            <a:extLst>
              <a:ext uri="{BEBA8EAE-BF5A-486C-A8C5-ECC9F3942E4B}">
                <a14:imgProps xmlns:a14="http://schemas.microsoft.com/office/drawing/2010/main" xmlns="">
                  <a14:imgLayer r:embed="rId5">
                    <a14:imgEffect>
                      <a14:saturation sat="0"/>
                    </a14:imgEffect>
                  </a14:imgLayer>
                </a14:imgProps>
              </a:ext>
              <a:ext uri="{28A0092B-C50C-407E-A947-70E740481C1C}">
                <a14:useLocalDpi xmlns:a14="http://schemas.microsoft.com/office/drawing/2010/main" xmlns="" val="0"/>
              </a:ext>
            </a:extLst>
          </a:blip>
          <a:srcRect l="10476"/>
          <a:stretch/>
        </p:blipFill>
        <p:spPr bwMode="auto">
          <a:xfrm>
            <a:off x="694604" y="3738111"/>
            <a:ext cx="679406" cy="75891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35" name="TextBox 2">
            <a:extLst>
              <a:ext uri="{FF2B5EF4-FFF2-40B4-BE49-F238E27FC236}">
                <a16:creationId xmlns:a16="http://schemas.microsoft.com/office/drawing/2014/main" xmlns="" id="{8F16C63E-EF78-D449-8C84-92EE5844577F}"/>
              </a:ext>
            </a:extLst>
          </p:cNvPr>
          <p:cNvSpPr txBox="1"/>
          <p:nvPr/>
        </p:nvSpPr>
        <p:spPr>
          <a:xfrm>
            <a:off x="487466" y="4555307"/>
            <a:ext cx="1093683" cy="246221"/>
          </a:xfrm>
          <a:prstGeom prst="rect">
            <a:avLst/>
          </a:prstGeom>
          <a:noFill/>
        </p:spPr>
        <p:txBody>
          <a:bodyPr wrap="square" rtlCol="0">
            <a:spAutoFit/>
          </a:bodyPr>
          <a:lstStyle>
            <a:defPPr>
              <a:defRPr lang="nl-NL"/>
            </a:defPPr>
            <a:lvl1pPr>
              <a:defRPr sz="1400" spc="-4">
                <a:solidFill>
                  <a:srgbClr val="1E497D"/>
                </a:solidFill>
                <a:latin typeface="Georgia"/>
              </a:defRPr>
            </a:lvl1pPr>
          </a:lstStyle>
          <a:p>
            <a:pPr algn="ctr"/>
            <a:r>
              <a:rPr lang="en-US" sz="1000" dirty="0">
                <a:solidFill>
                  <a:schemeClr val="tx1"/>
                </a:solidFill>
                <a:latin typeface="+mj-lt"/>
              </a:rPr>
              <a:t>Murray Campbell</a:t>
            </a:r>
            <a:endParaRPr lang="nl-NL" sz="1000" dirty="0">
              <a:solidFill>
                <a:schemeClr val="tx1"/>
              </a:solidFill>
              <a:latin typeface="+mj-lt"/>
            </a:endParaRPr>
          </a:p>
        </p:txBody>
      </p:sp>
      <p:sp>
        <p:nvSpPr>
          <p:cNvPr id="36" name="TextBox 2">
            <a:extLst>
              <a:ext uri="{FF2B5EF4-FFF2-40B4-BE49-F238E27FC236}">
                <a16:creationId xmlns:a16="http://schemas.microsoft.com/office/drawing/2014/main" xmlns="" id="{B6F82CCC-6079-4B4E-9DC4-EAE77A7525AF}"/>
              </a:ext>
            </a:extLst>
          </p:cNvPr>
          <p:cNvSpPr txBox="1"/>
          <p:nvPr/>
        </p:nvSpPr>
        <p:spPr>
          <a:xfrm>
            <a:off x="278243" y="5655892"/>
            <a:ext cx="1512129" cy="246221"/>
          </a:xfrm>
          <a:prstGeom prst="rect">
            <a:avLst/>
          </a:prstGeom>
          <a:noFill/>
        </p:spPr>
        <p:txBody>
          <a:bodyPr wrap="square" rtlCol="0">
            <a:spAutoFit/>
          </a:bodyPr>
          <a:lstStyle>
            <a:defPPr>
              <a:defRPr lang="nl-NL"/>
            </a:defPPr>
            <a:lvl1pPr>
              <a:defRPr sz="1400" spc="-4">
                <a:solidFill>
                  <a:srgbClr val="1E497D"/>
                </a:solidFill>
                <a:latin typeface="Georgia"/>
              </a:defRPr>
            </a:lvl1pPr>
          </a:lstStyle>
          <a:p>
            <a:pPr algn="ctr"/>
            <a:r>
              <a:rPr lang="en-US" sz="1000" dirty="0">
                <a:solidFill>
                  <a:schemeClr val="tx1"/>
                </a:solidFill>
                <a:latin typeface="+mj-lt"/>
              </a:rPr>
              <a:t>Thomas </a:t>
            </a:r>
            <a:r>
              <a:rPr lang="en-US" sz="1000" dirty="0" err="1">
                <a:solidFill>
                  <a:schemeClr val="tx1"/>
                </a:solidFill>
                <a:latin typeface="+mj-lt"/>
              </a:rPr>
              <a:t>Anantharaman</a:t>
            </a:r>
            <a:endParaRPr lang="nl-NL" sz="1000" dirty="0">
              <a:solidFill>
                <a:schemeClr val="tx1"/>
              </a:solidFill>
              <a:latin typeface="+mj-lt"/>
            </a:endParaRPr>
          </a:p>
        </p:txBody>
      </p:sp>
      <p:pic>
        <p:nvPicPr>
          <p:cNvPr id="12292" name="Picture 4" descr="tom1.gif">
            <a:extLst>
              <a:ext uri="{FF2B5EF4-FFF2-40B4-BE49-F238E27FC236}">
                <a16:creationId xmlns:a16="http://schemas.microsoft.com/office/drawing/2014/main" xmlns="" id="{18546453-92EF-8D4C-8DFF-9A79D3073CF1}"/>
              </a:ext>
            </a:extLst>
          </p:cNvPr>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20000" t="2394" r="29932" b="30525"/>
          <a:stretch/>
        </p:blipFill>
        <p:spPr bwMode="auto">
          <a:xfrm>
            <a:off x="732681" y="4827587"/>
            <a:ext cx="603253" cy="78398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12294" name="Picture 6" descr="5-0 and 5-2.Deep_Thought_Team_1988.102645336.HSU.lg.jpg">
            <a:extLst>
              <a:ext uri="{FF2B5EF4-FFF2-40B4-BE49-F238E27FC236}">
                <a16:creationId xmlns:a16="http://schemas.microsoft.com/office/drawing/2014/main" xmlns="" id="{87CF4878-04AB-1342-A1F7-4041497201C7}"/>
              </a:ext>
            </a:extLst>
          </p:cNvPr>
          <p:cNvPicPr>
            <a:picLocks noChangeAspect="1" noChangeArrowheads="1"/>
          </p:cNvPicPr>
          <p:nvPr/>
        </p:nvPicPr>
        <p:blipFill rotWithShape="1">
          <a:blip r:embed="rId7" cstate="print">
            <a:extLst>
              <a:ext uri="{BEBA8EAE-BF5A-486C-A8C5-ECC9F3942E4B}">
                <a14:imgProps xmlns:a14="http://schemas.microsoft.com/office/drawing/2010/main" xmlns="">
                  <a14:imgLayer r:embed="rId8">
                    <a14:imgEffect>
                      <a14:saturation sat="0"/>
                    </a14:imgEffect>
                  </a14:imgLayer>
                </a14:imgProps>
              </a:ext>
              <a:ext uri="{28A0092B-C50C-407E-A947-70E740481C1C}">
                <a14:useLocalDpi xmlns:a14="http://schemas.microsoft.com/office/drawing/2010/main" xmlns="" val="0"/>
              </a:ext>
            </a:extLst>
          </a:blip>
          <a:srcRect l="4771" t="144" r="-219" b="2771"/>
          <a:stretch/>
        </p:blipFill>
        <p:spPr bwMode="auto">
          <a:xfrm>
            <a:off x="3114030" y="3577204"/>
            <a:ext cx="1965195" cy="137127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kstvak 1">
            <a:extLst>
              <a:ext uri="{FF2B5EF4-FFF2-40B4-BE49-F238E27FC236}">
                <a16:creationId xmlns:a16="http://schemas.microsoft.com/office/drawing/2014/main" xmlns="" id="{D2A62829-34DE-9044-83E9-940D4AB3371E}"/>
              </a:ext>
            </a:extLst>
          </p:cNvPr>
          <p:cNvSpPr txBox="1"/>
          <p:nvPr/>
        </p:nvSpPr>
        <p:spPr>
          <a:xfrm>
            <a:off x="3113557" y="4945184"/>
            <a:ext cx="1965668" cy="461665"/>
          </a:xfrm>
          <a:prstGeom prst="rect">
            <a:avLst/>
          </a:prstGeom>
          <a:noFill/>
        </p:spPr>
        <p:txBody>
          <a:bodyPr wrap="square" rtlCol="0">
            <a:spAutoFit/>
          </a:bodyPr>
          <a:lstStyle/>
          <a:p>
            <a:r>
              <a:rPr lang="nl-NL" sz="800" dirty="0" err="1">
                <a:solidFill>
                  <a:schemeClr val="tx2"/>
                </a:solidFill>
                <a:latin typeface="Arial" panose="020B0604020202020204" pitchFamily="34" charset="0"/>
                <a:cs typeface="Arial" panose="020B0604020202020204" pitchFamily="34" charset="0"/>
              </a:rPr>
              <a:t>After</a:t>
            </a:r>
            <a:r>
              <a:rPr lang="nl-NL" sz="800" dirty="0">
                <a:solidFill>
                  <a:schemeClr val="tx2"/>
                </a:solidFill>
                <a:latin typeface="Arial" panose="020B0604020202020204" pitchFamily="34" charset="0"/>
                <a:cs typeface="Arial" panose="020B0604020202020204" pitchFamily="34" charset="0"/>
              </a:rPr>
              <a:t> winning </a:t>
            </a:r>
            <a:r>
              <a:rPr lang="nl-NL" sz="800" dirty="0" err="1">
                <a:solidFill>
                  <a:schemeClr val="tx2"/>
                </a:solidFill>
                <a:latin typeface="Arial" panose="020B0604020202020204" pitchFamily="34" charset="0"/>
                <a:cs typeface="Arial" panose="020B0604020202020204" pitchFamily="34" charset="0"/>
              </a:rPr>
              <a:t>the</a:t>
            </a:r>
            <a:r>
              <a:rPr lang="nl-NL" sz="800" dirty="0">
                <a:solidFill>
                  <a:schemeClr val="tx2"/>
                </a:solidFill>
                <a:latin typeface="Arial" panose="020B0604020202020204" pitchFamily="34" charset="0"/>
                <a:cs typeface="Arial" panose="020B0604020202020204" pitchFamily="34" charset="0"/>
              </a:rPr>
              <a:t> </a:t>
            </a:r>
            <a:r>
              <a:rPr lang="nl-NL" sz="800" dirty="0" err="1">
                <a:solidFill>
                  <a:schemeClr val="tx2"/>
                </a:solidFill>
                <a:latin typeface="Arial" panose="020B0604020202020204" pitchFamily="34" charset="0"/>
                <a:cs typeface="Arial" panose="020B0604020202020204" pitchFamily="34" charset="0"/>
              </a:rPr>
              <a:t>Fredkin</a:t>
            </a:r>
            <a:r>
              <a:rPr lang="nl-NL" sz="800" dirty="0">
                <a:solidFill>
                  <a:schemeClr val="tx2"/>
                </a:solidFill>
                <a:latin typeface="Arial" panose="020B0604020202020204" pitchFamily="34" charset="0"/>
                <a:cs typeface="Arial" panose="020B0604020202020204" pitchFamily="34" charset="0"/>
              </a:rPr>
              <a:t> </a:t>
            </a:r>
            <a:r>
              <a:rPr lang="nl-NL" sz="800" dirty="0" err="1">
                <a:solidFill>
                  <a:schemeClr val="tx2"/>
                </a:solidFill>
                <a:latin typeface="Arial" panose="020B0604020202020204" pitchFamily="34" charset="0"/>
                <a:cs typeface="Arial" panose="020B0604020202020204" pitchFamily="34" charset="0"/>
              </a:rPr>
              <a:t>Intermediate</a:t>
            </a:r>
            <a:r>
              <a:rPr lang="nl-NL" sz="800" dirty="0">
                <a:solidFill>
                  <a:schemeClr val="tx2"/>
                </a:solidFill>
                <a:latin typeface="Arial" panose="020B0604020202020204" pitchFamily="34" charset="0"/>
                <a:cs typeface="Arial" panose="020B0604020202020204" pitchFamily="34" charset="0"/>
              </a:rPr>
              <a:t> </a:t>
            </a:r>
            <a:r>
              <a:rPr lang="nl-NL" sz="800" dirty="0" err="1">
                <a:solidFill>
                  <a:schemeClr val="tx2"/>
                </a:solidFill>
                <a:latin typeface="Arial" panose="020B0604020202020204" pitchFamily="34" charset="0"/>
                <a:cs typeface="Arial" panose="020B0604020202020204" pitchFamily="34" charset="0"/>
              </a:rPr>
              <a:t>Prize</a:t>
            </a:r>
            <a:r>
              <a:rPr lang="nl-NL" sz="800" dirty="0">
                <a:solidFill>
                  <a:schemeClr val="tx2"/>
                </a:solidFill>
                <a:latin typeface="Arial" panose="020B0604020202020204" pitchFamily="34" charset="0"/>
                <a:cs typeface="Arial" panose="020B0604020202020204" pitchFamily="34" charset="0"/>
              </a:rPr>
              <a:t> </a:t>
            </a:r>
            <a:r>
              <a:rPr lang="nl-NL" sz="800" dirty="0" err="1">
                <a:solidFill>
                  <a:schemeClr val="tx2"/>
                </a:solidFill>
                <a:latin typeface="Arial" panose="020B0604020202020204" pitchFamily="34" charset="0"/>
                <a:cs typeface="Arial" panose="020B0604020202020204" pitchFamily="34" charset="0"/>
              </a:rPr>
              <a:t>for</a:t>
            </a:r>
            <a:r>
              <a:rPr lang="nl-NL" sz="800" dirty="0">
                <a:solidFill>
                  <a:schemeClr val="tx2"/>
                </a:solidFill>
                <a:latin typeface="Arial" panose="020B0604020202020204" pitchFamily="34" charset="0"/>
                <a:cs typeface="Arial" panose="020B0604020202020204" pitchFamily="34" charset="0"/>
              </a:rPr>
              <a:t> </a:t>
            </a:r>
            <a:r>
              <a:rPr lang="nl-NL" sz="800" dirty="0" err="1">
                <a:solidFill>
                  <a:schemeClr val="tx2"/>
                </a:solidFill>
                <a:latin typeface="Arial" panose="020B0604020202020204" pitchFamily="34" charset="0"/>
                <a:cs typeface="Arial" panose="020B0604020202020204" pitchFamily="34" charset="0"/>
              </a:rPr>
              <a:t>Deep</a:t>
            </a:r>
            <a:r>
              <a:rPr lang="nl-NL" sz="800" dirty="0">
                <a:solidFill>
                  <a:schemeClr val="tx2"/>
                </a:solidFill>
                <a:latin typeface="Arial" panose="020B0604020202020204" pitchFamily="34" charset="0"/>
                <a:cs typeface="Arial" panose="020B0604020202020204" pitchFamily="34" charset="0"/>
              </a:rPr>
              <a:t> </a:t>
            </a:r>
            <a:r>
              <a:rPr lang="nl-NL" sz="800" dirty="0" err="1">
                <a:solidFill>
                  <a:schemeClr val="tx2"/>
                </a:solidFill>
                <a:latin typeface="Arial" panose="020B0604020202020204" pitchFamily="34" charset="0"/>
                <a:cs typeface="Arial" panose="020B0604020202020204" pitchFamily="34" charset="0"/>
              </a:rPr>
              <a:t>Thought's</a:t>
            </a:r>
            <a:r>
              <a:rPr lang="nl-NL" sz="800" dirty="0">
                <a:solidFill>
                  <a:schemeClr val="tx2"/>
                </a:solidFill>
                <a:latin typeface="Arial" panose="020B0604020202020204" pitchFamily="34" charset="0"/>
                <a:cs typeface="Arial" panose="020B0604020202020204" pitchFamily="34" charset="0"/>
              </a:rPr>
              <a:t> Grandmaster-level performance.</a:t>
            </a:r>
          </a:p>
        </p:txBody>
      </p:sp>
      <p:sp>
        <p:nvSpPr>
          <p:cNvPr id="38" name="Tekstvak 37">
            <a:extLst>
              <a:ext uri="{FF2B5EF4-FFF2-40B4-BE49-F238E27FC236}">
                <a16:creationId xmlns:a16="http://schemas.microsoft.com/office/drawing/2014/main" xmlns="" id="{D4FAF823-9C6C-BC4A-880D-01CCCDCCC732}"/>
              </a:ext>
            </a:extLst>
          </p:cNvPr>
          <p:cNvSpPr txBox="1"/>
          <p:nvPr/>
        </p:nvSpPr>
        <p:spPr>
          <a:xfrm>
            <a:off x="1726057" y="3846442"/>
            <a:ext cx="1368911" cy="707886"/>
          </a:xfrm>
          <a:prstGeom prst="rect">
            <a:avLst/>
          </a:prstGeom>
          <a:noFill/>
        </p:spPr>
        <p:txBody>
          <a:bodyPr wrap="square" rtlCol="0">
            <a:spAutoFit/>
          </a:bodyPr>
          <a:lstStyle/>
          <a:p>
            <a:pPr algn="r"/>
            <a:r>
              <a:rPr lang="nl-NL" sz="800" dirty="0">
                <a:solidFill>
                  <a:schemeClr val="tx2"/>
                </a:solidFill>
                <a:latin typeface="Arial" panose="020B0604020202020204" pitchFamily="34" charset="0"/>
                <a:cs typeface="Arial" panose="020B0604020202020204" pitchFamily="34" charset="0"/>
              </a:rPr>
              <a:t>Murray Campbell, </a:t>
            </a:r>
          </a:p>
          <a:p>
            <a:pPr algn="r"/>
            <a:r>
              <a:rPr lang="nl-NL" sz="800" dirty="0">
                <a:solidFill>
                  <a:schemeClr val="tx2"/>
                </a:solidFill>
                <a:latin typeface="Arial" panose="020B0604020202020204" pitchFamily="34" charset="0"/>
                <a:cs typeface="Arial" panose="020B0604020202020204" pitchFamily="34" charset="0"/>
              </a:rPr>
              <a:t>Feng-</a:t>
            </a:r>
            <a:r>
              <a:rPr lang="nl-NL" sz="800" dirty="0" err="1">
                <a:solidFill>
                  <a:schemeClr val="tx2"/>
                </a:solidFill>
                <a:latin typeface="Arial" panose="020B0604020202020204" pitchFamily="34" charset="0"/>
                <a:cs typeface="Arial" panose="020B0604020202020204" pitchFamily="34" charset="0"/>
              </a:rPr>
              <a:t>hsiung</a:t>
            </a:r>
            <a:r>
              <a:rPr lang="nl-NL" sz="800" dirty="0">
                <a:solidFill>
                  <a:schemeClr val="tx2"/>
                </a:solidFill>
                <a:latin typeface="Arial" panose="020B0604020202020204" pitchFamily="34" charset="0"/>
                <a:cs typeface="Arial" panose="020B0604020202020204" pitchFamily="34" charset="0"/>
              </a:rPr>
              <a:t> </a:t>
            </a:r>
            <a:r>
              <a:rPr lang="nl-NL" sz="800" dirty="0" err="1">
                <a:solidFill>
                  <a:schemeClr val="tx2"/>
                </a:solidFill>
                <a:latin typeface="Arial" panose="020B0604020202020204" pitchFamily="34" charset="0"/>
                <a:cs typeface="Arial" panose="020B0604020202020204" pitchFamily="34" charset="0"/>
              </a:rPr>
              <a:t>Hsu</a:t>
            </a:r>
            <a:r>
              <a:rPr lang="nl-NL" sz="800" dirty="0">
                <a:solidFill>
                  <a:schemeClr val="tx2"/>
                </a:solidFill>
                <a:latin typeface="Arial" panose="020B0604020202020204" pitchFamily="34" charset="0"/>
                <a:cs typeface="Arial" panose="020B0604020202020204" pitchFamily="34" charset="0"/>
              </a:rPr>
              <a:t>, </a:t>
            </a:r>
          </a:p>
          <a:p>
            <a:pPr algn="r"/>
            <a:r>
              <a:rPr lang="nl-NL" sz="800" dirty="0">
                <a:solidFill>
                  <a:schemeClr val="tx2"/>
                </a:solidFill>
                <a:latin typeface="Arial" panose="020B0604020202020204" pitchFamily="34" charset="0"/>
                <a:cs typeface="Arial" panose="020B0604020202020204" pitchFamily="34" charset="0"/>
              </a:rPr>
              <a:t>Thomas </a:t>
            </a:r>
            <a:r>
              <a:rPr lang="nl-NL" sz="800" dirty="0" err="1">
                <a:solidFill>
                  <a:schemeClr val="tx2"/>
                </a:solidFill>
                <a:latin typeface="Arial" panose="020B0604020202020204" pitchFamily="34" charset="0"/>
                <a:cs typeface="Arial" panose="020B0604020202020204" pitchFamily="34" charset="0"/>
              </a:rPr>
              <a:t>Anantharaman</a:t>
            </a:r>
            <a:r>
              <a:rPr lang="nl-NL" sz="800" dirty="0">
                <a:solidFill>
                  <a:schemeClr val="tx2"/>
                </a:solidFill>
                <a:latin typeface="Arial" panose="020B0604020202020204" pitchFamily="34" charset="0"/>
                <a:cs typeface="Arial" panose="020B0604020202020204" pitchFamily="34" charset="0"/>
              </a:rPr>
              <a:t>, </a:t>
            </a:r>
          </a:p>
          <a:p>
            <a:pPr algn="r"/>
            <a:r>
              <a:rPr lang="nl-NL" sz="800" dirty="0">
                <a:solidFill>
                  <a:schemeClr val="tx2"/>
                </a:solidFill>
                <a:latin typeface="Arial" panose="020B0604020202020204" pitchFamily="34" charset="0"/>
                <a:cs typeface="Arial" panose="020B0604020202020204" pitchFamily="34" charset="0"/>
              </a:rPr>
              <a:t>Mike </a:t>
            </a:r>
            <a:r>
              <a:rPr lang="nl-NL" sz="800" dirty="0" err="1">
                <a:solidFill>
                  <a:schemeClr val="tx2"/>
                </a:solidFill>
                <a:latin typeface="Arial" panose="020B0604020202020204" pitchFamily="34" charset="0"/>
                <a:cs typeface="Arial" panose="020B0604020202020204" pitchFamily="34" charset="0"/>
              </a:rPr>
              <a:t>Browne</a:t>
            </a:r>
            <a:r>
              <a:rPr lang="nl-NL" sz="800" dirty="0">
                <a:solidFill>
                  <a:schemeClr val="tx2"/>
                </a:solidFill>
                <a:latin typeface="Arial" panose="020B0604020202020204" pitchFamily="34" charset="0"/>
                <a:cs typeface="Arial" panose="020B0604020202020204" pitchFamily="34" charset="0"/>
              </a:rPr>
              <a:t> </a:t>
            </a:r>
            <a:r>
              <a:rPr lang="nl-NL" sz="800" dirty="0" err="1">
                <a:solidFill>
                  <a:schemeClr val="tx2"/>
                </a:solidFill>
                <a:latin typeface="Arial" panose="020B0604020202020204" pitchFamily="34" charset="0"/>
                <a:cs typeface="Arial" panose="020B0604020202020204" pitchFamily="34" charset="0"/>
              </a:rPr>
              <a:t>and</a:t>
            </a:r>
            <a:r>
              <a:rPr lang="nl-NL" sz="800" dirty="0">
                <a:solidFill>
                  <a:schemeClr val="tx2"/>
                </a:solidFill>
                <a:latin typeface="Arial" panose="020B0604020202020204" pitchFamily="34" charset="0"/>
                <a:cs typeface="Arial" panose="020B0604020202020204" pitchFamily="34" charset="0"/>
              </a:rPr>
              <a:t> </a:t>
            </a:r>
          </a:p>
          <a:p>
            <a:pPr algn="r"/>
            <a:r>
              <a:rPr lang="nl-NL" sz="800" dirty="0">
                <a:solidFill>
                  <a:schemeClr val="tx2"/>
                </a:solidFill>
                <a:latin typeface="Arial" panose="020B0604020202020204" pitchFamily="34" charset="0"/>
                <a:cs typeface="Arial" panose="020B0604020202020204" pitchFamily="34" charset="0"/>
              </a:rPr>
              <a:t>Andreas </a:t>
            </a:r>
            <a:r>
              <a:rPr lang="nl-NL" sz="800" dirty="0" err="1">
                <a:solidFill>
                  <a:schemeClr val="tx2"/>
                </a:solidFill>
                <a:latin typeface="Arial" panose="020B0604020202020204" pitchFamily="34" charset="0"/>
                <a:cs typeface="Arial" panose="020B0604020202020204" pitchFamily="34" charset="0"/>
              </a:rPr>
              <a:t>Nowatzyk</a:t>
            </a:r>
            <a:r>
              <a:rPr lang="nl-NL" sz="800" dirty="0">
                <a:solidFill>
                  <a:schemeClr val="tx2"/>
                </a:solidFill>
                <a:latin typeface="Arial" panose="020B0604020202020204" pitchFamily="34" charset="0"/>
                <a:cs typeface="Arial" panose="020B0604020202020204" pitchFamily="34" charset="0"/>
              </a:rPr>
              <a:t>.</a:t>
            </a:r>
          </a:p>
        </p:txBody>
      </p:sp>
      <p:sp>
        <p:nvSpPr>
          <p:cNvPr id="9" name="Rectangle 5">
            <a:extLst>
              <a:ext uri="{FF2B5EF4-FFF2-40B4-BE49-F238E27FC236}">
                <a16:creationId xmlns:a16="http://schemas.microsoft.com/office/drawing/2014/main" xmlns="" id="{FF96F641-9682-CEE3-6186-C54B26C990ED}"/>
              </a:ext>
            </a:extLst>
          </p:cNvPr>
          <p:cNvSpPr txBox="1">
            <a:spLocks noChangeArrowheads="1"/>
          </p:cNvSpPr>
          <p:nvPr/>
        </p:nvSpPr>
        <p:spPr>
          <a:xfrm>
            <a:off x="266701" y="0"/>
            <a:ext cx="9601200" cy="796304"/>
          </a:xfrm>
          <a:prstGeom prst="rect">
            <a:avLst/>
          </a:prstGeom>
        </p:spPr>
        <p:txBody>
          <a:bodyPr rIns="132080" anchor="ctr"/>
          <a:lstStyle>
            <a:lvl1pPr>
              <a:defRPr>
                <a:latin typeface="+mj-lt"/>
                <a:ea typeface="+mj-ea"/>
                <a:cs typeface="+mj-cs"/>
              </a:defRPr>
            </a:lvl1pPr>
          </a:lstStyle>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a:p>
            <a:pPr marL="10319" algn="ctr">
              <a:spcBef>
                <a:spcPts val="81"/>
              </a:spcBef>
            </a:pPr>
            <a:r>
              <a:rPr lang="en-US" sz="3200" b="1" dirty="0">
                <a:solidFill>
                  <a:schemeClr val="tx2"/>
                </a:solidFill>
                <a:latin typeface="Arial" panose="020B0604020202020204" pitchFamily="34" charset="0"/>
                <a:cs typeface="Arial" panose="020B0604020202020204" pitchFamily="34" charset="0"/>
              </a:rPr>
              <a:t>From Mythology to Science Fiction</a:t>
            </a:r>
            <a:endParaRPr lang="nl-NL" sz="3200" b="1" kern="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664012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4" name="object 5">
            <a:extLst>
              <a:ext uri="{FF2B5EF4-FFF2-40B4-BE49-F238E27FC236}">
                <a16:creationId xmlns:a16="http://schemas.microsoft.com/office/drawing/2014/main" xmlns="" id="{BDA15CC0-EDC1-4BFF-AF8B-5E35BAF1A031}"/>
              </a:ext>
            </a:extLst>
          </p:cNvPr>
          <p:cNvSpPr txBox="1"/>
          <p:nvPr/>
        </p:nvSpPr>
        <p:spPr>
          <a:xfrm>
            <a:off x="685800" y="228600"/>
            <a:ext cx="8534399" cy="1254871"/>
          </a:xfrm>
          <a:prstGeom prst="rect">
            <a:avLst/>
          </a:prstGeom>
        </p:spPr>
        <p:txBody>
          <a:bodyPr vert="horz" wrap="square" lIns="0" tIns="10835" rIns="0" bIns="0" rtlCol="0">
            <a:spAutoFit/>
          </a:bodyPr>
          <a:lstStyle/>
          <a:p>
            <a:pPr marL="10319" marR="71199" algn="ctr">
              <a:spcBef>
                <a:spcPts val="85"/>
              </a:spcBef>
            </a:pPr>
            <a:r>
              <a:rPr lang="nl-NL" sz="3200" spc="-4" dirty="0">
                <a:solidFill>
                  <a:srgbClr val="001F5F"/>
                </a:solidFill>
                <a:latin typeface="Georgia"/>
                <a:cs typeface="Georgia"/>
              </a:rPr>
              <a:t>Program ICCF </a:t>
            </a:r>
            <a:r>
              <a:rPr lang="nl-NL" sz="3200" spc="-4" dirty="0" err="1">
                <a:solidFill>
                  <a:srgbClr val="001F5F"/>
                </a:solidFill>
                <a:latin typeface="Georgia"/>
                <a:cs typeface="Georgia"/>
              </a:rPr>
              <a:t>Congress</a:t>
            </a:r>
            <a:r>
              <a:rPr lang="nl-NL" sz="3200" spc="-4" dirty="0">
                <a:solidFill>
                  <a:srgbClr val="001F5F"/>
                </a:solidFill>
                <a:latin typeface="Georgia"/>
                <a:cs typeface="Georgia"/>
              </a:rPr>
              <a:t> 2023</a:t>
            </a:r>
          </a:p>
          <a:p>
            <a:pPr marL="10319" marR="71199" algn="ctr">
              <a:spcBef>
                <a:spcPts val="85"/>
              </a:spcBef>
            </a:pPr>
            <a:r>
              <a:rPr lang="nl-NL" sz="2400" spc="-4" dirty="0">
                <a:solidFill>
                  <a:srgbClr val="001F5F"/>
                </a:solidFill>
                <a:latin typeface="Georgia"/>
                <a:cs typeface="Georgia"/>
              </a:rPr>
              <a:t>August 21, 20:00 – 23:00</a:t>
            </a:r>
            <a:r>
              <a:rPr lang="en-US" sz="2400" dirty="0">
                <a:solidFill>
                  <a:srgbClr val="212529"/>
                </a:solidFill>
                <a:latin typeface="Calibri" panose="020F0502020204030204" pitchFamily="34" charset="0"/>
              </a:rPr>
              <a:t/>
            </a:r>
            <a:br>
              <a:rPr lang="en-US" sz="2400" dirty="0">
                <a:solidFill>
                  <a:srgbClr val="212529"/>
                </a:solidFill>
                <a:latin typeface="Calibri" panose="020F0502020204030204" pitchFamily="34" charset="0"/>
              </a:rPr>
            </a:br>
            <a:r>
              <a:rPr lang="en-US" sz="2400" spc="-4" dirty="0">
                <a:solidFill>
                  <a:srgbClr val="001F5F"/>
                </a:solidFill>
                <a:latin typeface="Georgia"/>
              </a:rPr>
              <a:t>Chess – Science - Communication</a:t>
            </a:r>
          </a:p>
        </p:txBody>
      </p:sp>
      <p:sp>
        <p:nvSpPr>
          <p:cNvPr id="3" name="TextBox 2">
            <a:extLst>
              <a:ext uri="{FF2B5EF4-FFF2-40B4-BE49-F238E27FC236}">
                <a16:creationId xmlns:a16="http://schemas.microsoft.com/office/drawing/2014/main" xmlns="" id="{B65B951D-F460-DB85-84F3-5773A0C1615A}"/>
              </a:ext>
            </a:extLst>
          </p:cNvPr>
          <p:cNvSpPr txBox="1"/>
          <p:nvPr/>
        </p:nvSpPr>
        <p:spPr>
          <a:xfrm>
            <a:off x="304800" y="1752600"/>
            <a:ext cx="9220200" cy="3623941"/>
          </a:xfrm>
          <a:prstGeom prst="rect">
            <a:avLst/>
          </a:prstGeom>
          <a:noFill/>
        </p:spPr>
        <p:txBody>
          <a:bodyPr wrap="square">
            <a:spAutoFit/>
          </a:bodyPr>
          <a:lstStyle/>
          <a:p>
            <a:pPr>
              <a:lnSpc>
                <a:spcPct val="107000"/>
              </a:lnSpc>
              <a:spcAft>
                <a:spcPts val="800"/>
              </a:spcAft>
            </a:pPr>
            <a:r>
              <a:rPr lang="nl-NL" sz="2400" b="1" dirty="0">
                <a:solidFill>
                  <a:schemeClr val="tx2"/>
                </a:solidFill>
                <a:latin typeface="Arial" panose="020B0604020202020204" pitchFamily="34" charset="0"/>
                <a:cs typeface="Arial" panose="020B0604020202020204" pitchFamily="34" charset="0"/>
              </a:rPr>
              <a:t>20:00		</a:t>
            </a:r>
            <a:r>
              <a:rPr lang="nl-NL" sz="2400" b="1" dirty="0" err="1">
                <a:solidFill>
                  <a:schemeClr val="tx2"/>
                </a:solidFill>
                <a:latin typeface="Arial" panose="020B0604020202020204" pitchFamily="34" charset="0"/>
                <a:cs typeface="Arial" panose="020B0604020202020204" pitchFamily="34" charset="0"/>
              </a:rPr>
              <a:t>Welcome</a:t>
            </a:r>
            <a:r>
              <a:rPr lang="nl-NL" sz="2400" b="1" dirty="0">
                <a:solidFill>
                  <a:schemeClr val="tx2"/>
                </a:solidFill>
                <a:latin typeface="Arial" panose="020B0604020202020204" pitchFamily="34" charset="0"/>
                <a:cs typeface="Arial" panose="020B0604020202020204" pitchFamily="34" charset="0"/>
              </a:rPr>
              <a:t> </a:t>
            </a:r>
            <a:r>
              <a:rPr lang="nl-NL" sz="2400" b="1" dirty="0" err="1">
                <a:solidFill>
                  <a:schemeClr val="tx2"/>
                </a:solidFill>
                <a:latin typeface="Arial" panose="020B0604020202020204" pitchFamily="34" charset="0"/>
                <a:cs typeface="Arial" panose="020B0604020202020204" pitchFamily="34" charset="0"/>
              </a:rPr>
              <a:t>by</a:t>
            </a:r>
            <a:r>
              <a:rPr lang="nl-NL" sz="2400" b="1" dirty="0">
                <a:solidFill>
                  <a:schemeClr val="tx2"/>
                </a:solidFill>
                <a:latin typeface="Arial" panose="020B0604020202020204" pitchFamily="34" charset="0"/>
                <a:cs typeface="Arial" panose="020B0604020202020204" pitchFamily="34" charset="0"/>
              </a:rPr>
              <a:t> </a:t>
            </a:r>
            <a:r>
              <a:rPr lang="nl-NL" sz="2400" b="1" dirty="0" err="1">
                <a:solidFill>
                  <a:schemeClr val="tx2"/>
                </a:solidFill>
                <a:latin typeface="Arial" panose="020B0604020202020204" pitchFamily="34" charset="0"/>
                <a:cs typeface="Arial" panose="020B0604020202020204" pitchFamily="34" charset="0"/>
              </a:rPr>
              <a:t>the</a:t>
            </a:r>
            <a:r>
              <a:rPr lang="nl-NL" sz="2400" b="1" dirty="0">
                <a:solidFill>
                  <a:schemeClr val="tx2"/>
                </a:solidFill>
                <a:latin typeface="Arial" panose="020B0604020202020204" pitchFamily="34" charset="0"/>
                <a:cs typeface="Arial" panose="020B0604020202020204" pitchFamily="34" charset="0"/>
              </a:rPr>
              <a:t> </a:t>
            </a:r>
            <a:r>
              <a:rPr lang="nl-NL" sz="2400" b="1" dirty="0" err="1">
                <a:solidFill>
                  <a:schemeClr val="tx2"/>
                </a:solidFill>
                <a:latin typeface="Arial" panose="020B0604020202020204" pitchFamily="34" charset="0"/>
                <a:cs typeface="Arial" panose="020B0604020202020204" pitchFamily="34" charset="0"/>
              </a:rPr>
              <a:t>organisation</a:t>
            </a:r>
            <a:endParaRPr lang="nl-NL" sz="2400" b="1" dirty="0">
              <a:solidFill>
                <a:schemeClr val="tx2"/>
              </a:solidFill>
              <a:latin typeface="Arial" panose="020B0604020202020204" pitchFamily="34" charset="0"/>
              <a:cs typeface="Arial" panose="020B0604020202020204" pitchFamily="34" charset="0"/>
            </a:endParaRPr>
          </a:p>
          <a:p>
            <a:pPr>
              <a:lnSpc>
                <a:spcPct val="107000"/>
              </a:lnSpc>
              <a:spcAft>
                <a:spcPts val="800"/>
              </a:spcAft>
            </a:pPr>
            <a:r>
              <a:rPr lang="nl-NL" dirty="0">
                <a:solidFill>
                  <a:schemeClr val="tx2"/>
                </a:solidFill>
                <a:latin typeface="Arial" panose="020B0604020202020204" pitchFamily="34" charset="0"/>
                <a:cs typeface="Arial" panose="020B0604020202020204" pitchFamily="34" charset="0"/>
              </a:rPr>
              <a:t>	</a:t>
            </a:r>
            <a:br>
              <a:rPr lang="nl-NL" dirty="0">
                <a:solidFill>
                  <a:schemeClr val="tx2"/>
                </a:solidFill>
                <a:latin typeface="Arial" panose="020B0604020202020204" pitchFamily="34" charset="0"/>
                <a:cs typeface="Arial" panose="020B0604020202020204" pitchFamily="34" charset="0"/>
              </a:rPr>
            </a:br>
            <a:r>
              <a:rPr lang="nl-NL" dirty="0">
                <a:solidFill>
                  <a:schemeClr val="tx2"/>
                </a:solidFill>
                <a:latin typeface="Arial" panose="020B0604020202020204" pitchFamily="34" charset="0"/>
                <a:cs typeface="Arial" panose="020B0604020202020204" pitchFamily="34" charset="0"/>
              </a:rPr>
              <a:t>		</a:t>
            </a:r>
            <a:r>
              <a:rPr lang="nl-NL" sz="2400" dirty="0">
                <a:solidFill>
                  <a:schemeClr val="tx2"/>
                </a:solidFill>
                <a:latin typeface="Arial" panose="020B0604020202020204" pitchFamily="34" charset="0"/>
                <a:cs typeface="Arial" panose="020B0604020202020204" pitchFamily="34" charset="0"/>
              </a:rPr>
              <a:t>NBC – Henk van den Bos</a:t>
            </a:r>
            <a:br>
              <a:rPr lang="nl-NL" sz="2400" dirty="0">
                <a:solidFill>
                  <a:schemeClr val="tx2"/>
                </a:solidFill>
                <a:latin typeface="Arial" panose="020B0604020202020204" pitchFamily="34" charset="0"/>
                <a:cs typeface="Arial" panose="020B0604020202020204" pitchFamily="34" charset="0"/>
              </a:rPr>
            </a:br>
            <a:r>
              <a:rPr lang="nl-NL" sz="2400" dirty="0">
                <a:solidFill>
                  <a:schemeClr val="tx2"/>
                </a:solidFill>
                <a:latin typeface="Arial" panose="020B0604020202020204" pitchFamily="34" charset="0"/>
                <a:cs typeface="Arial" panose="020B0604020202020204" pitchFamily="34" charset="0"/>
              </a:rPr>
              <a:t/>
            </a:r>
            <a:br>
              <a:rPr lang="nl-NL" sz="2400" dirty="0">
                <a:solidFill>
                  <a:schemeClr val="tx2"/>
                </a:solidFill>
                <a:latin typeface="Arial" panose="020B0604020202020204" pitchFamily="34" charset="0"/>
                <a:cs typeface="Arial" panose="020B0604020202020204" pitchFamily="34" charset="0"/>
              </a:rPr>
            </a:br>
            <a:r>
              <a:rPr lang="nl-NL" sz="2400" dirty="0">
                <a:solidFill>
                  <a:schemeClr val="tx2"/>
                </a:solidFill>
                <a:latin typeface="Arial" panose="020B0604020202020204" pitchFamily="34" charset="0"/>
                <a:cs typeface="Arial" panose="020B0604020202020204" pitchFamily="34" charset="0"/>
              </a:rPr>
              <a:t>		CSVN – Ruud Martin</a:t>
            </a:r>
            <a:br>
              <a:rPr lang="nl-NL" sz="2400" dirty="0">
                <a:solidFill>
                  <a:schemeClr val="tx2"/>
                </a:solidFill>
                <a:latin typeface="Arial" panose="020B0604020202020204" pitchFamily="34" charset="0"/>
                <a:cs typeface="Arial" panose="020B0604020202020204" pitchFamily="34" charset="0"/>
              </a:rPr>
            </a:br>
            <a:r>
              <a:rPr lang="nl-NL" sz="2400" dirty="0">
                <a:solidFill>
                  <a:schemeClr val="tx2"/>
                </a:solidFill>
                <a:latin typeface="Arial" panose="020B0604020202020204" pitchFamily="34" charset="0"/>
                <a:cs typeface="Arial" panose="020B0604020202020204" pitchFamily="34" charset="0"/>
              </a:rPr>
              <a:t/>
            </a:r>
            <a:br>
              <a:rPr lang="nl-NL" sz="2400" dirty="0">
                <a:solidFill>
                  <a:schemeClr val="tx2"/>
                </a:solidFill>
                <a:latin typeface="Arial" panose="020B0604020202020204" pitchFamily="34" charset="0"/>
                <a:cs typeface="Arial" panose="020B0604020202020204" pitchFamily="34" charset="0"/>
              </a:rPr>
            </a:br>
            <a:r>
              <a:rPr lang="nl-NL" sz="2400" dirty="0">
                <a:solidFill>
                  <a:schemeClr val="tx2"/>
                </a:solidFill>
                <a:latin typeface="Arial" panose="020B0604020202020204" pitchFamily="34" charset="0"/>
                <a:cs typeface="Arial" panose="020B0604020202020204" pitchFamily="34" charset="0"/>
              </a:rPr>
              <a:t>		MEC – Paul van der Sterren</a:t>
            </a:r>
            <a:br>
              <a:rPr lang="nl-NL" sz="2400" dirty="0">
                <a:solidFill>
                  <a:schemeClr val="tx2"/>
                </a:solidFill>
                <a:latin typeface="Arial" panose="020B0604020202020204" pitchFamily="34" charset="0"/>
                <a:cs typeface="Arial" panose="020B0604020202020204" pitchFamily="34" charset="0"/>
              </a:rPr>
            </a:br>
            <a:r>
              <a:rPr lang="nl-NL" sz="2400" dirty="0">
                <a:solidFill>
                  <a:schemeClr val="tx2"/>
                </a:solidFill>
                <a:latin typeface="Arial" panose="020B0604020202020204" pitchFamily="34" charset="0"/>
                <a:cs typeface="Arial" panose="020B0604020202020204" pitchFamily="34" charset="0"/>
              </a:rPr>
              <a:t/>
            </a:r>
            <a:br>
              <a:rPr lang="nl-NL" sz="2400" dirty="0">
                <a:solidFill>
                  <a:schemeClr val="tx2"/>
                </a:solidFill>
                <a:latin typeface="Arial" panose="020B0604020202020204" pitchFamily="34" charset="0"/>
                <a:cs typeface="Arial" panose="020B0604020202020204" pitchFamily="34" charset="0"/>
              </a:rPr>
            </a:br>
            <a:r>
              <a:rPr lang="nl-NL" sz="2400" b="1" dirty="0">
                <a:solidFill>
                  <a:schemeClr val="tx2"/>
                </a:solidFill>
                <a:latin typeface="Arial" panose="020B0604020202020204" pitchFamily="34" charset="0"/>
                <a:cs typeface="Arial" panose="020B0604020202020204" pitchFamily="34" charset="0"/>
              </a:rPr>
              <a:t>20:15</a:t>
            </a:r>
            <a:r>
              <a:rPr lang="nl-NL" sz="2400" dirty="0">
                <a:solidFill>
                  <a:schemeClr val="tx2"/>
                </a:solidFill>
                <a:latin typeface="Arial" panose="020B0604020202020204" pitchFamily="34" charset="0"/>
                <a:cs typeface="Arial" panose="020B0604020202020204" pitchFamily="34" charset="0"/>
              </a:rPr>
              <a:t>		Moderator – Jaap van den Herik</a:t>
            </a:r>
            <a:endParaRPr lang="en-US" sz="24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7784679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7" name="Rechthoek 46">
            <a:extLst>
              <a:ext uri="{FF2B5EF4-FFF2-40B4-BE49-F238E27FC236}">
                <a16:creationId xmlns:a16="http://schemas.microsoft.com/office/drawing/2014/main" xmlns="" id="{52FD9354-9836-DB41-A919-C5AB733A0B31}"/>
              </a:ext>
            </a:extLst>
          </p:cNvPr>
          <p:cNvSpPr/>
          <p:nvPr/>
        </p:nvSpPr>
        <p:spPr>
          <a:xfrm>
            <a:off x="276015" y="2353483"/>
            <a:ext cx="5034302" cy="3707567"/>
          </a:xfrm>
          <a:prstGeom prst="rect">
            <a:avLst/>
          </a:prstGeom>
          <a:solidFill>
            <a:schemeClr val="bg1"/>
          </a:solidFill>
          <a:ln>
            <a:solidFill>
              <a:srgbClr val="0040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indent="1292225"/>
            <a:r>
              <a:rPr lang="nl-NL" b="1" dirty="0" err="1">
                <a:solidFill>
                  <a:schemeClr val="tx2"/>
                </a:solidFill>
                <a:latin typeface="Arial" panose="020B0604020202020204" pitchFamily="34" charset="0"/>
                <a:cs typeface="Arial" panose="020B0604020202020204" pitchFamily="34" charset="0"/>
              </a:rPr>
              <a:t>Carnegie</a:t>
            </a:r>
            <a:r>
              <a:rPr lang="nl-NL" b="1" dirty="0">
                <a:solidFill>
                  <a:schemeClr val="tx2"/>
                </a:solidFill>
                <a:latin typeface="Arial" panose="020B0604020202020204" pitchFamily="34" charset="0"/>
                <a:cs typeface="Arial" panose="020B0604020202020204" pitchFamily="34" charset="0"/>
              </a:rPr>
              <a:t>-Mellon University</a:t>
            </a:r>
            <a:endParaRPr lang="nl-NL" dirty="0">
              <a:solidFill>
                <a:schemeClr val="tx2"/>
              </a:solidFill>
              <a:latin typeface="Arial" panose="020B0604020202020204" pitchFamily="34" charset="0"/>
              <a:cs typeface="Arial" panose="020B0604020202020204" pitchFamily="34" charset="0"/>
            </a:endParaRPr>
          </a:p>
          <a:p>
            <a:pPr indent="1292225"/>
            <a:endParaRPr lang="nl-NL" sz="1600" dirty="0">
              <a:solidFill>
                <a:schemeClr val="tx2"/>
              </a:solidFill>
              <a:latin typeface="Arial" panose="020B0604020202020204" pitchFamily="34" charset="0"/>
              <a:cs typeface="Arial" panose="020B0604020202020204" pitchFamily="34" charset="0"/>
            </a:endParaRPr>
          </a:p>
          <a:p>
            <a:pPr indent="1292225"/>
            <a:r>
              <a:rPr lang="nl-NL" sz="1400" dirty="0">
                <a:solidFill>
                  <a:schemeClr val="tx2"/>
                </a:solidFill>
                <a:latin typeface="Arial" panose="020B0604020202020204" pitchFamily="34" charset="0"/>
                <a:cs typeface="Arial" panose="020B0604020202020204" pitchFamily="34" charset="0"/>
              </a:rPr>
              <a:t>1985:	</a:t>
            </a:r>
            <a:r>
              <a:rPr lang="nl-NL" sz="1400" dirty="0" err="1">
                <a:solidFill>
                  <a:schemeClr val="tx2"/>
                </a:solidFill>
                <a:latin typeface="Arial" panose="020B0604020202020204" pitchFamily="34" charset="0"/>
                <a:cs typeface="Arial" panose="020B0604020202020204" pitchFamily="34" charset="0"/>
              </a:rPr>
              <a:t>ChipTest</a:t>
            </a:r>
            <a:endParaRPr lang="nl-NL" sz="1400" dirty="0">
              <a:solidFill>
                <a:schemeClr val="tx2"/>
              </a:solidFill>
              <a:latin typeface="Arial" panose="020B0604020202020204" pitchFamily="34" charset="0"/>
              <a:cs typeface="Arial" panose="020B0604020202020204" pitchFamily="34" charset="0"/>
            </a:endParaRPr>
          </a:p>
          <a:p>
            <a:pPr indent="1292225"/>
            <a:r>
              <a:rPr lang="nl-NL" sz="1400" dirty="0">
                <a:solidFill>
                  <a:schemeClr val="tx2"/>
                </a:solidFill>
                <a:latin typeface="Arial" panose="020B0604020202020204" pitchFamily="34" charset="0"/>
                <a:cs typeface="Arial" panose="020B0604020202020204" pitchFamily="34" charset="0"/>
              </a:rPr>
              <a:t>1988:	</a:t>
            </a:r>
            <a:r>
              <a:rPr lang="nl-NL" sz="1400" dirty="0" err="1">
                <a:solidFill>
                  <a:schemeClr val="tx2"/>
                </a:solidFill>
                <a:latin typeface="Arial" panose="020B0604020202020204" pitchFamily="34" charset="0"/>
                <a:cs typeface="Arial" panose="020B0604020202020204" pitchFamily="34" charset="0"/>
              </a:rPr>
              <a:t>Deep</a:t>
            </a:r>
            <a:r>
              <a:rPr lang="nl-NL" sz="1400" dirty="0">
                <a:solidFill>
                  <a:schemeClr val="tx2"/>
                </a:solidFill>
                <a:latin typeface="Arial" panose="020B0604020202020204" pitchFamily="34" charset="0"/>
                <a:cs typeface="Arial" panose="020B0604020202020204" pitchFamily="34" charset="0"/>
              </a:rPr>
              <a:t> </a:t>
            </a:r>
            <a:r>
              <a:rPr lang="nl-NL" sz="1400" dirty="0" err="1">
                <a:solidFill>
                  <a:schemeClr val="tx2"/>
                </a:solidFill>
                <a:latin typeface="Arial" panose="020B0604020202020204" pitchFamily="34" charset="0"/>
                <a:cs typeface="Arial" panose="020B0604020202020204" pitchFamily="34" charset="0"/>
              </a:rPr>
              <a:t>Thought</a:t>
            </a:r>
            <a:endParaRPr lang="nl-NL" sz="1400" dirty="0">
              <a:solidFill>
                <a:schemeClr val="tx2"/>
              </a:solidFill>
              <a:latin typeface="Arial" panose="020B0604020202020204" pitchFamily="34" charset="0"/>
              <a:cs typeface="Arial" panose="020B0604020202020204" pitchFamily="34" charset="0"/>
            </a:endParaRPr>
          </a:p>
          <a:p>
            <a:pPr indent="1292225"/>
            <a:r>
              <a:rPr lang="nl-NL" sz="1400" dirty="0">
                <a:solidFill>
                  <a:schemeClr val="tx2"/>
                </a:solidFill>
                <a:latin typeface="Arial" panose="020B0604020202020204" pitchFamily="34" charset="0"/>
                <a:cs typeface="Arial" panose="020B0604020202020204" pitchFamily="34" charset="0"/>
              </a:rPr>
              <a:t>1995:	</a:t>
            </a:r>
            <a:r>
              <a:rPr lang="nl-NL" sz="1400" dirty="0" err="1">
                <a:solidFill>
                  <a:schemeClr val="tx2"/>
                </a:solidFill>
                <a:latin typeface="Arial" panose="020B0604020202020204" pitchFamily="34" charset="0"/>
                <a:cs typeface="Arial" panose="020B0604020202020204" pitchFamily="34" charset="0"/>
              </a:rPr>
              <a:t>Deep</a:t>
            </a:r>
            <a:r>
              <a:rPr lang="nl-NL" sz="1400" dirty="0">
                <a:solidFill>
                  <a:schemeClr val="tx2"/>
                </a:solidFill>
                <a:latin typeface="Arial" panose="020B0604020202020204" pitchFamily="34" charset="0"/>
                <a:cs typeface="Arial" panose="020B0604020202020204" pitchFamily="34" charset="0"/>
              </a:rPr>
              <a:t> Blue</a:t>
            </a:r>
          </a:p>
          <a:p>
            <a:pPr indent="1292225"/>
            <a:endParaRPr lang="nl-NL" sz="1400" dirty="0">
              <a:solidFill>
                <a:schemeClr val="tx2"/>
              </a:solidFill>
              <a:latin typeface="Arial" panose="020B0604020202020204" pitchFamily="34" charset="0"/>
              <a:cs typeface="Arial" panose="020B0604020202020204" pitchFamily="34" charset="0"/>
            </a:endParaRPr>
          </a:p>
          <a:p>
            <a:pPr indent="1292225"/>
            <a:endParaRPr lang="nl-NL" sz="1400" dirty="0">
              <a:solidFill>
                <a:schemeClr val="tx2"/>
              </a:solidFill>
              <a:latin typeface="Arial" panose="020B0604020202020204" pitchFamily="34" charset="0"/>
              <a:cs typeface="Arial" panose="020B0604020202020204" pitchFamily="34" charset="0"/>
            </a:endParaRPr>
          </a:p>
          <a:p>
            <a:pPr indent="1292225"/>
            <a:endParaRPr lang="nl-NL" sz="1400" dirty="0">
              <a:solidFill>
                <a:schemeClr val="tx2"/>
              </a:solidFill>
              <a:latin typeface="Arial" panose="020B0604020202020204" pitchFamily="34" charset="0"/>
              <a:cs typeface="Arial" panose="020B0604020202020204" pitchFamily="34" charset="0"/>
            </a:endParaRPr>
          </a:p>
          <a:p>
            <a:pPr indent="1292225"/>
            <a:endParaRPr lang="nl-NL" sz="1400" dirty="0">
              <a:solidFill>
                <a:schemeClr val="tx2"/>
              </a:solidFill>
              <a:latin typeface="Arial" panose="020B0604020202020204" pitchFamily="34" charset="0"/>
              <a:cs typeface="Arial" panose="020B0604020202020204" pitchFamily="34" charset="0"/>
            </a:endParaRPr>
          </a:p>
          <a:p>
            <a:pPr indent="1292225"/>
            <a:endParaRPr lang="nl-NL" sz="1400" dirty="0">
              <a:solidFill>
                <a:schemeClr val="tx2"/>
              </a:solidFill>
              <a:latin typeface="Arial" panose="020B0604020202020204" pitchFamily="34" charset="0"/>
              <a:cs typeface="Arial" panose="020B0604020202020204" pitchFamily="34" charset="0"/>
            </a:endParaRPr>
          </a:p>
          <a:p>
            <a:pPr indent="1292225"/>
            <a:endParaRPr lang="nl-NL" sz="1400" dirty="0">
              <a:solidFill>
                <a:schemeClr val="tx2"/>
              </a:solidFill>
              <a:latin typeface="Arial" panose="020B0604020202020204" pitchFamily="34" charset="0"/>
              <a:cs typeface="Arial" panose="020B0604020202020204" pitchFamily="34" charset="0"/>
            </a:endParaRPr>
          </a:p>
          <a:p>
            <a:pPr indent="1292225"/>
            <a:endParaRPr lang="nl-NL" sz="1400" dirty="0">
              <a:solidFill>
                <a:schemeClr val="tx2"/>
              </a:solidFill>
              <a:latin typeface="Arial" panose="020B0604020202020204" pitchFamily="34" charset="0"/>
              <a:cs typeface="Arial" panose="020B0604020202020204" pitchFamily="34" charset="0"/>
            </a:endParaRPr>
          </a:p>
          <a:p>
            <a:pPr indent="1292225"/>
            <a:endParaRPr lang="nl-NL" sz="1400" dirty="0">
              <a:solidFill>
                <a:schemeClr val="tx2"/>
              </a:solidFill>
              <a:latin typeface="Arial" panose="020B0604020202020204" pitchFamily="34" charset="0"/>
              <a:cs typeface="Arial" panose="020B0604020202020204" pitchFamily="34" charset="0"/>
            </a:endParaRPr>
          </a:p>
          <a:p>
            <a:pPr indent="1292225"/>
            <a:endParaRPr lang="nl-NL" sz="1400" dirty="0">
              <a:solidFill>
                <a:schemeClr val="tx2"/>
              </a:solidFill>
              <a:latin typeface="Arial" panose="020B0604020202020204" pitchFamily="34" charset="0"/>
              <a:cs typeface="Arial" panose="020B0604020202020204" pitchFamily="34" charset="0"/>
            </a:endParaRPr>
          </a:p>
          <a:p>
            <a:pPr indent="1292225"/>
            <a:r>
              <a:rPr lang="nl-NL" sz="1400" dirty="0">
                <a:solidFill>
                  <a:schemeClr val="tx2"/>
                </a:solidFill>
                <a:latin typeface="Arial" panose="020B0604020202020204" pitchFamily="34" charset="0"/>
                <a:cs typeface="Arial" panose="020B0604020202020204" pitchFamily="34" charset="0"/>
              </a:rPr>
              <a:t>4 ICCA Journal Publications (1988-1997)</a:t>
            </a:r>
          </a:p>
        </p:txBody>
      </p:sp>
      <p:sp>
        <p:nvSpPr>
          <p:cNvPr id="49" name="Rectangle 5">
            <a:extLst>
              <a:ext uri="{FF2B5EF4-FFF2-40B4-BE49-F238E27FC236}">
                <a16:creationId xmlns:a16="http://schemas.microsoft.com/office/drawing/2014/main" xmlns="" id="{FB3378A8-BE5F-B748-A469-86DE3CF13204}"/>
              </a:ext>
            </a:extLst>
          </p:cNvPr>
          <p:cNvSpPr txBox="1">
            <a:spLocks noChangeArrowheads="1"/>
          </p:cNvSpPr>
          <p:nvPr/>
        </p:nvSpPr>
        <p:spPr>
          <a:xfrm>
            <a:off x="152401" y="1104900"/>
            <a:ext cx="9601200" cy="1359733"/>
          </a:xfrm>
          <a:prstGeom prst="rect">
            <a:avLst/>
          </a:prstGeom>
        </p:spPr>
        <p:txBody>
          <a:bodyPr rIns="132080" anchor="ctr"/>
          <a:lstStyle>
            <a:lvl1pPr>
              <a:defRPr>
                <a:latin typeface="+mj-lt"/>
                <a:ea typeface="+mj-ea"/>
                <a:cs typeface="+mj-cs"/>
              </a:defRPr>
            </a:lvl1pPr>
          </a:lstStyle>
          <a:p>
            <a:pPr marL="10319">
              <a:spcBef>
                <a:spcPts val="81"/>
              </a:spcBef>
            </a:pPr>
            <a:r>
              <a:rPr lang="nl-NL" sz="3200" b="1" kern="0" dirty="0">
                <a:solidFill>
                  <a:schemeClr val="tx2"/>
                </a:solidFill>
                <a:latin typeface="Arial" panose="020B0604020202020204" pitchFamily="34" charset="0"/>
                <a:cs typeface="Arial" panose="020B0604020202020204" pitchFamily="34" charset="0"/>
              </a:rPr>
              <a:t>Most important development (1996)</a:t>
            </a:r>
          </a:p>
        </p:txBody>
      </p:sp>
      <p:sp>
        <p:nvSpPr>
          <p:cNvPr id="31" name="Rechthoek 30">
            <a:extLst>
              <a:ext uri="{FF2B5EF4-FFF2-40B4-BE49-F238E27FC236}">
                <a16:creationId xmlns:a16="http://schemas.microsoft.com/office/drawing/2014/main" xmlns="" id="{95729E3E-3812-C84C-9A92-298EDD4CCAEF}"/>
              </a:ext>
            </a:extLst>
          </p:cNvPr>
          <p:cNvSpPr/>
          <p:nvPr/>
        </p:nvSpPr>
        <p:spPr>
          <a:xfrm>
            <a:off x="5495737" y="2339720"/>
            <a:ext cx="4202811" cy="3721330"/>
          </a:xfrm>
          <a:prstGeom prst="rect">
            <a:avLst/>
          </a:prstGeom>
          <a:solidFill>
            <a:schemeClr val="bg1"/>
          </a:solidFill>
          <a:ln>
            <a:solidFill>
              <a:srgbClr val="0040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algn="ctr"/>
            <a:r>
              <a:rPr lang="nl-NL" sz="1400" dirty="0">
                <a:solidFill>
                  <a:schemeClr val="tx2"/>
                </a:solidFill>
                <a:latin typeface="Arial" panose="020B0604020202020204" pitchFamily="34" charset="0"/>
                <a:cs typeface="Arial" panose="020B0604020202020204" pitchFamily="34" charset="0"/>
              </a:rPr>
              <a:t>1996: First Match </a:t>
            </a:r>
            <a:r>
              <a:rPr lang="nl-NL" sz="1400" dirty="0" err="1">
                <a:solidFill>
                  <a:schemeClr val="tx2"/>
                </a:solidFill>
                <a:latin typeface="Arial" panose="020B0604020202020204" pitchFamily="34" charset="0"/>
                <a:cs typeface="Arial" panose="020B0604020202020204" pitchFamily="34" charset="0"/>
              </a:rPr>
              <a:t>Kasparov</a:t>
            </a:r>
            <a:r>
              <a:rPr lang="nl-NL" sz="1400" dirty="0">
                <a:solidFill>
                  <a:schemeClr val="tx2"/>
                </a:solidFill>
                <a:latin typeface="Arial" panose="020B0604020202020204" pitchFamily="34" charset="0"/>
                <a:cs typeface="Arial" panose="020B0604020202020204" pitchFamily="34" charset="0"/>
              </a:rPr>
              <a:t> – </a:t>
            </a:r>
            <a:r>
              <a:rPr lang="nl-NL" sz="1400" dirty="0" err="1">
                <a:solidFill>
                  <a:schemeClr val="tx2"/>
                </a:solidFill>
                <a:latin typeface="Arial" panose="020B0604020202020204" pitchFamily="34" charset="0"/>
                <a:cs typeface="Arial" panose="020B0604020202020204" pitchFamily="34" charset="0"/>
              </a:rPr>
              <a:t>Deep</a:t>
            </a:r>
            <a:r>
              <a:rPr lang="nl-NL" sz="1400" dirty="0">
                <a:solidFill>
                  <a:schemeClr val="tx2"/>
                </a:solidFill>
                <a:latin typeface="Arial" panose="020B0604020202020204" pitchFamily="34" charset="0"/>
                <a:cs typeface="Arial" panose="020B0604020202020204" pitchFamily="34" charset="0"/>
              </a:rPr>
              <a:t> Blue: 4 - 2</a:t>
            </a:r>
          </a:p>
        </p:txBody>
      </p:sp>
      <p:sp>
        <p:nvSpPr>
          <p:cNvPr id="24" name="TextBox 2">
            <a:extLst>
              <a:ext uri="{FF2B5EF4-FFF2-40B4-BE49-F238E27FC236}">
                <a16:creationId xmlns:a16="http://schemas.microsoft.com/office/drawing/2014/main" xmlns="" id="{D4244057-A784-664A-8B77-D71392FB2762}"/>
              </a:ext>
            </a:extLst>
          </p:cNvPr>
          <p:cNvSpPr txBox="1"/>
          <p:nvPr/>
        </p:nvSpPr>
        <p:spPr>
          <a:xfrm>
            <a:off x="487466" y="3447572"/>
            <a:ext cx="1093683" cy="246221"/>
          </a:xfrm>
          <a:prstGeom prst="rect">
            <a:avLst/>
          </a:prstGeom>
          <a:noFill/>
        </p:spPr>
        <p:txBody>
          <a:bodyPr wrap="square" rtlCol="0">
            <a:spAutoFit/>
          </a:bodyPr>
          <a:lstStyle>
            <a:defPPr>
              <a:defRPr lang="nl-NL"/>
            </a:defPPr>
            <a:lvl1pPr>
              <a:defRPr sz="1400" spc="-4">
                <a:solidFill>
                  <a:srgbClr val="1E497D"/>
                </a:solidFill>
                <a:latin typeface="Georgia"/>
              </a:defRPr>
            </a:lvl1pPr>
          </a:lstStyle>
          <a:p>
            <a:pPr algn="ctr"/>
            <a:r>
              <a:rPr lang="en-US" sz="1000" dirty="0">
                <a:solidFill>
                  <a:schemeClr val="tx1"/>
                </a:solidFill>
                <a:latin typeface="+mj-lt"/>
              </a:rPr>
              <a:t>Feng-</a:t>
            </a:r>
            <a:r>
              <a:rPr lang="en-US" sz="1000" dirty="0" err="1">
                <a:solidFill>
                  <a:schemeClr val="tx1"/>
                </a:solidFill>
                <a:latin typeface="+mj-lt"/>
              </a:rPr>
              <a:t>hsiung</a:t>
            </a:r>
            <a:r>
              <a:rPr lang="en-US" sz="1000" dirty="0">
                <a:solidFill>
                  <a:schemeClr val="tx1"/>
                </a:solidFill>
                <a:latin typeface="+mj-lt"/>
              </a:rPr>
              <a:t> Hsu</a:t>
            </a:r>
            <a:endParaRPr lang="nl-NL" sz="1000" dirty="0">
              <a:solidFill>
                <a:schemeClr val="tx1"/>
              </a:solidFill>
              <a:latin typeface="+mj-lt"/>
            </a:endParaRPr>
          </a:p>
        </p:txBody>
      </p:sp>
      <p:pic>
        <p:nvPicPr>
          <p:cNvPr id="34" name="Picture 2" descr="Afbeeldingsresultaat voor feng hsiung hsu">
            <a:extLst>
              <a:ext uri="{FF2B5EF4-FFF2-40B4-BE49-F238E27FC236}">
                <a16:creationId xmlns:a16="http://schemas.microsoft.com/office/drawing/2014/main" xmlns="" id="{B06408F1-B300-5140-92A3-45194968931C}"/>
              </a:ext>
            </a:extLst>
          </p:cNvPr>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saturation sat="0"/>
                    </a14:imgEffect>
                  </a14:imgLayer>
                </a14:imgProps>
              </a:ext>
              <a:ext uri="{28A0092B-C50C-407E-A947-70E740481C1C}">
                <a14:useLocalDpi xmlns:a14="http://schemas.microsoft.com/office/drawing/2010/main" xmlns="" val="0"/>
              </a:ext>
            </a:extLst>
          </a:blip>
          <a:srcRect l="20252" t="565" r="47295" b="40346"/>
          <a:stretch/>
        </p:blipFill>
        <p:spPr bwMode="auto">
          <a:xfrm>
            <a:off x="699337" y="2508951"/>
            <a:ext cx="669940" cy="83921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12290" name="Picture 2" descr="Afbeeldingsresultaat voor murray campbell">
            <a:extLst>
              <a:ext uri="{FF2B5EF4-FFF2-40B4-BE49-F238E27FC236}">
                <a16:creationId xmlns:a16="http://schemas.microsoft.com/office/drawing/2014/main" xmlns="" id="{C01B8F1E-3528-FF42-9492-2C0B02C17438}"/>
              </a:ext>
            </a:extLst>
          </p:cNvPr>
          <p:cNvPicPr>
            <a:picLocks noChangeAspect="1" noChangeArrowheads="1"/>
          </p:cNvPicPr>
          <p:nvPr/>
        </p:nvPicPr>
        <p:blipFill rotWithShape="1">
          <a:blip r:embed="rId4" cstate="print">
            <a:extLst>
              <a:ext uri="{BEBA8EAE-BF5A-486C-A8C5-ECC9F3942E4B}">
                <a14:imgProps xmlns:a14="http://schemas.microsoft.com/office/drawing/2010/main" xmlns="">
                  <a14:imgLayer r:embed="rId5">
                    <a14:imgEffect>
                      <a14:saturation sat="0"/>
                    </a14:imgEffect>
                  </a14:imgLayer>
                </a14:imgProps>
              </a:ext>
              <a:ext uri="{28A0092B-C50C-407E-A947-70E740481C1C}">
                <a14:useLocalDpi xmlns:a14="http://schemas.microsoft.com/office/drawing/2010/main" xmlns="" val="0"/>
              </a:ext>
            </a:extLst>
          </a:blip>
          <a:srcRect l="10476"/>
          <a:stretch/>
        </p:blipFill>
        <p:spPr bwMode="auto">
          <a:xfrm>
            <a:off x="694604" y="3738111"/>
            <a:ext cx="679406" cy="75891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35" name="TextBox 2">
            <a:extLst>
              <a:ext uri="{FF2B5EF4-FFF2-40B4-BE49-F238E27FC236}">
                <a16:creationId xmlns:a16="http://schemas.microsoft.com/office/drawing/2014/main" xmlns="" id="{8F16C63E-EF78-D449-8C84-92EE5844577F}"/>
              </a:ext>
            </a:extLst>
          </p:cNvPr>
          <p:cNvSpPr txBox="1"/>
          <p:nvPr/>
        </p:nvSpPr>
        <p:spPr>
          <a:xfrm>
            <a:off x="487466" y="4555307"/>
            <a:ext cx="1093683" cy="246221"/>
          </a:xfrm>
          <a:prstGeom prst="rect">
            <a:avLst/>
          </a:prstGeom>
          <a:noFill/>
        </p:spPr>
        <p:txBody>
          <a:bodyPr wrap="square" rtlCol="0">
            <a:spAutoFit/>
          </a:bodyPr>
          <a:lstStyle>
            <a:defPPr>
              <a:defRPr lang="nl-NL"/>
            </a:defPPr>
            <a:lvl1pPr>
              <a:defRPr sz="1400" spc="-4">
                <a:solidFill>
                  <a:srgbClr val="1E497D"/>
                </a:solidFill>
                <a:latin typeface="Georgia"/>
              </a:defRPr>
            </a:lvl1pPr>
          </a:lstStyle>
          <a:p>
            <a:pPr algn="ctr"/>
            <a:r>
              <a:rPr lang="en-US" sz="1000" dirty="0">
                <a:solidFill>
                  <a:schemeClr val="tx1"/>
                </a:solidFill>
                <a:latin typeface="+mj-lt"/>
              </a:rPr>
              <a:t>Murray Campbell</a:t>
            </a:r>
            <a:endParaRPr lang="nl-NL" sz="1000" dirty="0">
              <a:solidFill>
                <a:schemeClr val="tx1"/>
              </a:solidFill>
              <a:latin typeface="+mj-lt"/>
            </a:endParaRPr>
          </a:p>
        </p:txBody>
      </p:sp>
      <p:sp>
        <p:nvSpPr>
          <p:cNvPr id="36" name="TextBox 2">
            <a:extLst>
              <a:ext uri="{FF2B5EF4-FFF2-40B4-BE49-F238E27FC236}">
                <a16:creationId xmlns:a16="http://schemas.microsoft.com/office/drawing/2014/main" xmlns="" id="{B6F82CCC-6079-4B4E-9DC4-EAE77A7525AF}"/>
              </a:ext>
            </a:extLst>
          </p:cNvPr>
          <p:cNvSpPr txBox="1"/>
          <p:nvPr/>
        </p:nvSpPr>
        <p:spPr>
          <a:xfrm>
            <a:off x="278243" y="5655892"/>
            <a:ext cx="1512129" cy="246221"/>
          </a:xfrm>
          <a:prstGeom prst="rect">
            <a:avLst/>
          </a:prstGeom>
          <a:noFill/>
        </p:spPr>
        <p:txBody>
          <a:bodyPr wrap="square" rtlCol="0">
            <a:spAutoFit/>
          </a:bodyPr>
          <a:lstStyle>
            <a:defPPr>
              <a:defRPr lang="nl-NL"/>
            </a:defPPr>
            <a:lvl1pPr>
              <a:defRPr sz="1400" spc="-4">
                <a:solidFill>
                  <a:srgbClr val="1E497D"/>
                </a:solidFill>
                <a:latin typeface="Georgia"/>
              </a:defRPr>
            </a:lvl1pPr>
          </a:lstStyle>
          <a:p>
            <a:pPr algn="ctr"/>
            <a:r>
              <a:rPr lang="en-US" sz="1000" dirty="0">
                <a:solidFill>
                  <a:schemeClr val="tx1"/>
                </a:solidFill>
                <a:latin typeface="+mj-lt"/>
              </a:rPr>
              <a:t>Thomas </a:t>
            </a:r>
            <a:r>
              <a:rPr lang="en-US" sz="1000" dirty="0" err="1">
                <a:solidFill>
                  <a:schemeClr val="tx1"/>
                </a:solidFill>
                <a:latin typeface="+mj-lt"/>
              </a:rPr>
              <a:t>Anantharaman</a:t>
            </a:r>
            <a:endParaRPr lang="nl-NL" sz="1000" dirty="0">
              <a:solidFill>
                <a:schemeClr val="tx1"/>
              </a:solidFill>
              <a:latin typeface="+mj-lt"/>
            </a:endParaRPr>
          </a:p>
        </p:txBody>
      </p:sp>
      <p:pic>
        <p:nvPicPr>
          <p:cNvPr id="12292" name="Picture 4" descr="tom1.gif">
            <a:extLst>
              <a:ext uri="{FF2B5EF4-FFF2-40B4-BE49-F238E27FC236}">
                <a16:creationId xmlns:a16="http://schemas.microsoft.com/office/drawing/2014/main" xmlns="" id="{18546453-92EF-8D4C-8DFF-9A79D3073CF1}"/>
              </a:ext>
            </a:extLst>
          </p:cNvPr>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20000" t="2394" r="29932" b="30525"/>
          <a:stretch/>
        </p:blipFill>
        <p:spPr bwMode="auto">
          <a:xfrm>
            <a:off x="732681" y="4827587"/>
            <a:ext cx="603253" cy="78398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12294" name="Picture 6" descr="5-0 and 5-2.Deep_Thought_Team_1988.102645336.HSU.lg.jpg">
            <a:extLst>
              <a:ext uri="{FF2B5EF4-FFF2-40B4-BE49-F238E27FC236}">
                <a16:creationId xmlns:a16="http://schemas.microsoft.com/office/drawing/2014/main" xmlns="" id="{87CF4878-04AB-1342-A1F7-4041497201C7}"/>
              </a:ext>
            </a:extLst>
          </p:cNvPr>
          <p:cNvPicPr>
            <a:picLocks noChangeAspect="1" noChangeArrowheads="1"/>
          </p:cNvPicPr>
          <p:nvPr/>
        </p:nvPicPr>
        <p:blipFill rotWithShape="1">
          <a:blip r:embed="rId7" cstate="print">
            <a:extLst>
              <a:ext uri="{BEBA8EAE-BF5A-486C-A8C5-ECC9F3942E4B}">
                <a14:imgProps xmlns:a14="http://schemas.microsoft.com/office/drawing/2010/main" xmlns="">
                  <a14:imgLayer r:embed="rId8">
                    <a14:imgEffect>
                      <a14:saturation sat="0"/>
                    </a14:imgEffect>
                  </a14:imgLayer>
                </a14:imgProps>
              </a:ext>
              <a:ext uri="{28A0092B-C50C-407E-A947-70E740481C1C}">
                <a14:useLocalDpi xmlns:a14="http://schemas.microsoft.com/office/drawing/2010/main" xmlns="" val="0"/>
              </a:ext>
            </a:extLst>
          </a:blip>
          <a:srcRect l="4771" t="144" r="-219" b="2771"/>
          <a:stretch/>
        </p:blipFill>
        <p:spPr bwMode="auto">
          <a:xfrm>
            <a:off x="3114030" y="3577204"/>
            <a:ext cx="1965195" cy="137127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kstvak 1">
            <a:extLst>
              <a:ext uri="{FF2B5EF4-FFF2-40B4-BE49-F238E27FC236}">
                <a16:creationId xmlns:a16="http://schemas.microsoft.com/office/drawing/2014/main" xmlns="" id="{D2A62829-34DE-9044-83E9-940D4AB3371E}"/>
              </a:ext>
            </a:extLst>
          </p:cNvPr>
          <p:cNvSpPr txBox="1"/>
          <p:nvPr/>
        </p:nvSpPr>
        <p:spPr>
          <a:xfrm>
            <a:off x="3113557" y="4945184"/>
            <a:ext cx="1965668" cy="461665"/>
          </a:xfrm>
          <a:prstGeom prst="rect">
            <a:avLst/>
          </a:prstGeom>
          <a:noFill/>
        </p:spPr>
        <p:txBody>
          <a:bodyPr wrap="square" rtlCol="0">
            <a:spAutoFit/>
          </a:bodyPr>
          <a:lstStyle/>
          <a:p>
            <a:r>
              <a:rPr lang="nl-NL" sz="800" dirty="0" err="1">
                <a:solidFill>
                  <a:schemeClr val="tx2"/>
                </a:solidFill>
                <a:latin typeface="Arial" panose="020B0604020202020204" pitchFamily="34" charset="0"/>
                <a:cs typeface="Arial" panose="020B0604020202020204" pitchFamily="34" charset="0"/>
              </a:rPr>
              <a:t>After</a:t>
            </a:r>
            <a:r>
              <a:rPr lang="nl-NL" sz="800" dirty="0">
                <a:solidFill>
                  <a:schemeClr val="tx2"/>
                </a:solidFill>
                <a:latin typeface="Arial" panose="020B0604020202020204" pitchFamily="34" charset="0"/>
                <a:cs typeface="Arial" panose="020B0604020202020204" pitchFamily="34" charset="0"/>
              </a:rPr>
              <a:t> winning </a:t>
            </a:r>
            <a:r>
              <a:rPr lang="nl-NL" sz="800" dirty="0" err="1">
                <a:solidFill>
                  <a:schemeClr val="tx2"/>
                </a:solidFill>
                <a:latin typeface="Arial" panose="020B0604020202020204" pitchFamily="34" charset="0"/>
                <a:cs typeface="Arial" panose="020B0604020202020204" pitchFamily="34" charset="0"/>
              </a:rPr>
              <a:t>the</a:t>
            </a:r>
            <a:r>
              <a:rPr lang="nl-NL" sz="800" dirty="0">
                <a:solidFill>
                  <a:schemeClr val="tx2"/>
                </a:solidFill>
                <a:latin typeface="Arial" panose="020B0604020202020204" pitchFamily="34" charset="0"/>
                <a:cs typeface="Arial" panose="020B0604020202020204" pitchFamily="34" charset="0"/>
              </a:rPr>
              <a:t> </a:t>
            </a:r>
            <a:r>
              <a:rPr lang="nl-NL" sz="800" dirty="0" err="1">
                <a:solidFill>
                  <a:schemeClr val="tx2"/>
                </a:solidFill>
                <a:latin typeface="Arial" panose="020B0604020202020204" pitchFamily="34" charset="0"/>
                <a:cs typeface="Arial" panose="020B0604020202020204" pitchFamily="34" charset="0"/>
              </a:rPr>
              <a:t>Fredkin</a:t>
            </a:r>
            <a:r>
              <a:rPr lang="nl-NL" sz="800" dirty="0">
                <a:solidFill>
                  <a:schemeClr val="tx2"/>
                </a:solidFill>
                <a:latin typeface="Arial" panose="020B0604020202020204" pitchFamily="34" charset="0"/>
                <a:cs typeface="Arial" panose="020B0604020202020204" pitchFamily="34" charset="0"/>
              </a:rPr>
              <a:t> </a:t>
            </a:r>
            <a:r>
              <a:rPr lang="nl-NL" sz="800" dirty="0" err="1">
                <a:solidFill>
                  <a:schemeClr val="tx2"/>
                </a:solidFill>
                <a:latin typeface="Arial" panose="020B0604020202020204" pitchFamily="34" charset="0"/>
                <a:cs typeface="Arial" panose="020B0604020202020204" pitchFamily="34" charset="0"/>
              </a:rPr>
              <a:t>Intermediate</a:t>
            </a:r>
            <a:r>
              <a:rPr lang="nl-NL" sz="800" dirty="0">
                <a:solidFill>
                  <a:schemeClr val="tx2"/>
                </a:solidFill>
                <a:latin typeface="Arial" panose="020B0604020202020204" pitchFamily="34" charset="0"/>
                <a:cs typeface="Arial" panose="020B0604020202020204" pitchFamily="34" charset="0"/>
              </a:rPr>
              <a:t> </a:t>
            </a:r>
            <a:r>
              <a:rPr lang="nl-NL" sz="800" dirty="0" err="1">
                <a:solidFill>
                  <a:schemeClr val="tx2"/>
                </a:solidFill>
                <a:latin typeface="Arial" panose="020B0604020202020204" pitchFamily="34" charset="0"/>
                <a:cs typeface="Arial" panose="020B0604020202020204" pitchFamily="34" charset="0"/>
              </a:rPr>
              <a:t>Prize</a:t>
            </a:r>
            <a:r>
              <a:rPr lang="nl-NL" sz="800" dirty="0">
                <a:solidFill>
                  <a:schemeClr val="tx2"/>
                </a:solidFill>
                <a:latin typeface="Arial" panose="020B0604020202020204" pitchFamily="34" charset="0"/>
                <a:cs typeface="Arial" panose="020B0604020202020204" pitchFamily="34" charset="0"/>
              </a:rPr>
              <a:t> </a:t>
            </a:r>
            <a:r>
              <a:rPr lang="nl-NL" sz="800" dirty="0" err="1">
                <a:solidFill>
                  <a:schemeClr val="tx2"/>
                </a:solidFill>
                <a:latin typeface="Arial" panose="020B0604020202020204" pitchFamily="34" charset="0"/>
                <a:cs typeface="Arial" panose="020B0604020202020204" pitchFamily="34" charset="0"/>
              </a:rPr>
              <a:t>for</a:t>
            </a:r>
            <a:r>
              <a:rPr lang="nl-NL" sz="800" dirty="0">
                <a:solidFill>
                  <a:schemeClr val="tx2"/>
                </a:solidFill>
                <a:latin typeface="Arial" panose="020B0604020202020204" pitchFamily="34" charset="0"/>
                <a:cs typeface="Arial" panose="020B0604020202020204" pitchFamily="34" charset="0"/>
              </a:rPr>
              <a:t> </a:t>
            </a:r>
            <a:r>
              <a:rPr lang="nl-NL" sz="800" dirty="0" err="1">
                <a:solidFill>
                  <a:schemeClr val="tx2"/>
                </a:solidFill>
                <a:latin typeface="Arial" panose="020B0604020202020204" pitchFamily="34" charset="0"/>
                <a:cs typeface="Arial" panose="020B0604020202020204" pitchFamily="34" charset="0"/>
              </a:rPr>
              <a:t>Deep</a:t>
            </a:r>
            <a:r>
              <a:rPr lang="nl-NL" sz="800" dirty="0">
                <a:solidFill>
                  <a:schemeClr val="tx2"/>
                </a:solidFill>
                <a:latin typeface="Arial" panose="020B0604020202020204" pitchFamily="34" charset="0"/>
                <a:cs typeface="Arial" panose="020B0604020202020204" pitchFamily="34" charset="0"/>
              </a:rPr>
              <a:t> </a:t>
            </a:r>
            <a:r>
              <a:rPr lang="nl-NL" sz="800" dirty="0" err="1">
                <a:solidFill>
                  <a:schemeClr val="tx2"/>
                </a:solidFill>
                <a:latin typeface="Arial" panose="020B0604020202020204" pitchFamily="34" charset="0"/>
                <a:cs typeface="Arial" panose="020B0604020202020204" pitchFamily="34" charset="0"/>
              </a:rPr>
              <a:t>Thought's</a:t>
            </a:r>
            <a:r>
              <a:rPr lang="nl-NL" sz="800" dirty="0">
                <a:solidFill>
                  <a:schemeClr val="tx2"/>
                </a:solidFill>
                <a:latin typeface="Arial" panose="020B0604020202020204" pitchFamily="34" charset="0"/>
                <a:cs typeface="Arial" panose="020B0604020202020204" pitchFamily="34" charset="0"/>
              </a:rPr>
              <a:t> Grandmaster-level performance.</a:t>
            </a:r>
          </a:p>
        </p:txBody>
      </p:sp>
      <p:sp>
        <p:nvSpPr>
          <p:cNvPr id="38" name="Tekstvak 37">
            <a:extLst>
              <a:ext uri="{FF2B5EF4-FFF2-40B4-BE49-F238E27FC236}">
                <a16:creationId xmlns:a16="http://schemas.microsoft.com/office/drawing/2014/main" xmlns="" id="{D4FAF823-9C6C-BC4A-880D-01CCCDCCC732}"/>
              </a:ext>
            </a:extLst>
          </p:cNvPr>
          <p:cNvSpPr txBox="1"/>
          <p:nvPr/>
        </p:nvSpPr>
        <p:spPr>
          <a:xfrm>
            <a:off x="1726057" y="3846442"/>
            <a:ext cx="1368911" cy="707886"/>
          </a:xfrm>
          <a:prstGeom prst="rect">
            <a:avLst/>
          </a:prstGeom>
          <a:noFill/>
        </p:spPr>
        <p:txBody>
          <a:bodyPr wrap="square" rtlCol="0">
            <a:spAutoFit/>
          </a:bodyPr>
          <a:lstStyle/>
          <a:p>
            <a:pPr algn="r"/>
            <a:r>
              <a:rPr lang="nl-NL" sz="800" dirty="0">
                <a:solidFill>
                  <a:schemeClr val="tx2"/>
                </a:solidFill>
                <a:latin typeface="Arial" panose="020B0604020202020204" pitchFamily="34" charset="0"/>
                <a:cs typeface="Arial" panose="020B0604020202020204" pitchFamily="34" charset="0"/>
              </a:rPr>
              <a:t>Murray Campbell, </a:t>
            </a:r>
          </a:p>
          <a:p>
            <a:pPr algn="r"/>
            <a:r>
              <a:rPr lang="nl-NL" sz="800" dirty="0">
                <a:solidFill>
                  <a:schemeClr val="tx2"/>
                </a:solidFill>
                <a:latin typeface="Arial" panose="020B0604020202020204" pitchFamily="34" charset="0"/>
                <a:cs typeface="Arial" panose="020B0604020202020204" pitchFamily="34" charset="0"/>
              </a:rPr>
              <a:t>Feng-</a:t>
            </a:r>
            <a:r>
              <a:rPr lang="nl-NL" sz="800" dirty="0" err="1">
                <a:solidFill>
                  <a:schemeClr val="tx2"/>
                </a:solidFill>
                <a:latin typeface="Arial" panose="020B0604020202020204" pitchFamily="34" charset="0"/>
                <a:cs typeface="Arial" panose="020B0604020202020204" pitchFamily="34" charset="0"/>
              </a:rPr>
              <a:t>hsiung</a:t>
            </a:r>
            <a:r>
              <a:rPr lang="nl-NL" sz="800" dirty="0">
                <a:solidFill>
                  <a:schemeClr val="tx2"/>
                </a:solidFill>
                <a:latin typeface="Arial" panose="020B0604020202020204" pitchFamily="34" charset="0"/>
                <a:cs typeface="Arial" panose="020B0604020202020204" pitchFamily="34" charset="0"/>
              </a:rPr>
              <a:t> </a:t>
            </a:r>
            <a:r>
              <a:rPr lang="nl-NL" sz="800" dirty="0" err="1">
                <a:solidFill>
                  <a:schemeClr val="tx2"/>
                </a:solidFill>
                <a:latin typeface="Arial" panose="020B0604020202020204" pitchFamily="34" charset="0"/>
                <a:cs typeface="Arial" panose="020B0604020202020204" pitchFamily="34" charset="0"/>
              </a:rPr>
              <a:t>Hsu</a:t>
            </a:r>
            <a:r>
              <a:rPr lang="nl-NL" sz="800" dirty="0">
                <a:solidFill>
                  <a:schemeClr val="tx2"/>
                </a:solidFill>
                <a:latin typeface="Arial" panose="020B0604020202020204" pitchFamily="34" charset="0"/>
                <a:cs typeface="Arial" panose="020B0604020202020204" pitchFamily="34" charset="0"/>
              </a:rPr>
              <a:t>, </a:t>
            </a:r>
          </a:p>
          <a:p>
            <a:pPr algn="r"/>
            <a:r>
              <a:rPr lang="nl-NL" sz="800" dirty="0">
                <a:solidFill>
                  <a:schemeClr val="tx2"/>
                </a:solidFill>
                <a:latin typeface="Arial" panose="020B0604020202020204" pitchFamily="34" charset="0"/>
                <a:cs typeface="Arial" panose="020B0604020202020204" pitchFamily="34" charset="0"/>
              </a:rPr>
              <a:t>Thomas </a:t>
            </a:r>
            <a:r>
              <a:rPr lang="nl-NL" sz="800" dirty="0" err="1">
                <a:solidFill>
                  <a:schemeClr val="tx2"/>
                </a:solidFill>
                <a:latin typeface="Arial" panose="020B0604020202020204" pitchFamily="34" charset="0"/>
                <a:cs typeface="Arial" panose="020B0604020202020204" pitchFamily="34" charset="0"/>
              </a:rPr>
              <a:t>Anantharaman</a:t>
            </a:r>
            <a:r>
              <a:rPr lang="nl-NL" sz="800" dirty="0">
                <a:solidFill>
                  <a:schemeClr val="tx2"/>
                </a:solidFill>
                <a:latin typeface="Arial" panose="020B0604020202020204" pitchFamily="34" charset="0"/>
                <a:cs typeface="Arial" panose="020B0604020202020204" pitchFamily="34" charset="0"/>
              </a:rPr>
              <a:t>, </a:t>
            </a:r>
          </a:p>
          <a:p>
            <a:pPr algn="r"/>
            <a:r>
              <a:rPr lang="nl-NL" sz="800" dirty="0">
                <a:solidFill>
                  <a:schemeClr val="tx2"/>
                </a:solidFill>
                <a:latin typeface="Arial" panose="020B0604020202020204" pitchFamily="34" charset="0"/>
                <a:cs typeface="Arial" panose="020B0604020202020204" pitchFamily="34" charset="0"/>
              </a:rPr>
              <a:t>Mike </a:t>
            </a:r>
            <a:r>
              <a:rPr lang="nl-NL" sz="800" dirty="0" err="1">
                <a:solidFill>
                  <a:schemeClr val="tx2"/>
                </a:solidFill>
                <a:latin typeface="Arial" panose="020B0604020202020204" pitchFamily="34" charset="0"/>
                <a:cs typeface="Arial" panose="020B0604020202020204" pitchFamily="34" charset="0"/>
              </a:rPr>
              <a:t>Browne</a:t>
            </a:r>
            <a:r>
              <a:rPr lang="nl-NL" sz="800" dirty="0">
                <a:solidFill>
                  <a:schemeClr val="tx2"/>
                </a:solidFill>
                <a:latin typeface="Arial" panose="020B0604020202020204" pitchFamily="34" charset="0"/>
                <a:cs typeface="Arial" panose="020B0604020202020204" pitchFamily="34" charset="0"/>
              </a:rPr>
              <a:t> </a:t>
            </a:r>
            <a:r>
              <a:rPr lang="nl-NL" sz="800" dirty="0" err="1">
                <a:solidFill>
                  <a:schemeClr val="tx2"/>
                </a:solidFill>
                <a:latin typeface="Arial" panose="020B0604020202020204" pitchFamily="34" charset="0"/>
                <a:cs typeface="Arial" panose="020B0604020202020204" pitchFamily="34" charset="0"/>
              </a:rPr>
              <a:t>and</a:t>
            </a:r>
            <a:r>
              <a:rPr lang="nl-NL" sz="800" dirty="0">
                <a:solidFill>
                  <a:schemeClr val="tx2"/>
                </a:solidFill>
                <a:latin typeface="Arial" panose="020B0604020202020204" pitchFamily="34" charset="0"/>
                <a:cs typeface="Arial" panose="020B0604020202020204" pitchFamily="34" charset="0"/>
              </a:rPr>
              <a:t> </a:t>
            </a:r>
          </a:p>
          <a:p>
            <a:pPr algn="r"/>
            <a:r>
              <a:rPr lang="nl-NL" sz="800" dirty="0">
                <a:solidFill>
                  <a:schemeClr val="tx2"/>
                </a:solidFill>
                <a:latin typeface="Arial" panose="020B0604020202020204" pitchFamily="34" charset="0"/>
                <a:cs typeface="Arial" panose="020B0604020202020204" pitchFamily="34" charset="0"/>
              </a:rPr>
              <a:t>Andreas </a:t>
            </a:r>
            <a:r>
              <a:rPr lang="nl-NL" sz="800" dirty="0" err="1">
                <a:solidFill>
                  <a:schemeClr val="tx2"/>
                </a:solidFill>
                <a:latin typeface="Arial" panose="020B0604020202020204" pitchFamily="34" charset="0"/>
                <a:cs typeface="Arial" panose="020B0604020202020204" pitchFamily="34" charset="0"/>
              </a:rPr>
              <a:t>Nowatzyk</a:t>
            </a:r>
            <a:r>
              <a:rPr lang="nl-NL" sz="800" dirty="0">
                <a:solidFill>
                  <a:schemeClr val="tx2"/>
                </a:solidFill>
                <a:latin typeface="Arial" panose="020B0604020202020204" pitchFamily="34" charset="0"/>
                <a:cs typeface="Arial" panose="020B0604020202020204" pitchFamily="34" charset="0"/>
              </a:rPr>
              <a:t>.</a:t>
            </a:r>
          </a:p>
        </p:txBody>
      </p:sp>
      <p:pic>
        <p:nvPicPr>
          <p:cNvPr id="12296" name="Picture 8" descr="Afbeeldingsresultaat voor kasparov 1996 deep blue">
            <a:extLst>
              <a:ext uri="{FF2B5EF4-FFF2-40B4-BE49-F238E27FC236}">
                <a16:creationId xmlns:a16="http://schemas.microsoft.com/office/drawing/2014/main" xmlns="" id="{C8D2C5AB-0400-2A42-9BF6-D5A20F65A42E}"/>
              </a:ext>
            </a:extLst>
          </p:cNvPr>
          <p:cNvPicPr>
            <a:picLocks noChangeAspect="1" noChangeArrowheads="1"/>
          </p:cNvPicPr>
          <p:nvPr/>
        </p:nvPicPr>
        <p:blipFill rotWithShape="1">
          <a:blip r:embed="rId9" cstate="print">
            <a:extLst>
              <a:ext uri="{28A0092B-C50C-407E-A947-70E740481C1C}">
                <a14:useLocalDpi xmlns:a14="http://schemas.microsoft.com/office/drawing/2010/main" xmlns="" val="0"/>
              </a:ext>
            </a:extLst>
          </a:blip>
          <a:srcRect r="3510"/>
          <a:stretch/>
        </p:blipFill>
        <p:spPr bwMode="auto">
          <a:xfrm>
            <a:off x="5521768" y="2358689"/>
            <a:ext cx="4155632" cy="3231795"/>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5">
            <a:extLst>
              <a:ext uri="{FF2B5EF4-FFF2-40B4-BE49-F238E27FC236}">
                <a16:creationId xmlns:a16="http://schemas.microsoft.com/office/drawing/2014/main" xmlns="" id="{F45D5191-0BD7-1286-E65C-9761E1E5CC1C}"/>
              </a:ext>
            </a:extLst>
          </p:cNvPr>
          <p:cNvSpPr txBox="1">
            <a:spLocks noChangeArrowheads="1"/>
          </p:cNvSpPr>
          <p:nvPr/>
        </p:nvSpPr>
        <p:spPr>
          <a:xfrm>
            <a:off x="266701" y="0"/>
            <a:ext cx="9601200" cy="796304"/>
          </a:xfrm>
          <a:prstGeom prst="rect">
            <a:avLst/>
          </a:prstGeom>
        </p:spPr>
        <p:txBody>
          <a:bodyPr rIns="132080" anchor="ctr"/>
          <a:lstStyle>
            <a:lvl1pPr>
              <a:defRPr>
                <a:latin typeface="+mj-lt"/>
                <a:ea typeface="+mj-ea"/>
                <a:cs typeface="+mj-cs"/>
              </a:defRPr>
            </a:lvl1pPr>
          </a:lstStyle>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a:p>
            <a:pPr marL="10319" algn="ctr">
              <a:spcBef>
                <a:spcPts val="81"/>
              </a:spcBef>
            </a:pPr>
            <a:r>
              <a:rPr lang="en-US" sz="3200" b="1" dirty="0">
                <a:solidFill>
                  <a:schemeClr val="tx2"/>
                </a:solidFill>
                <a:latin typeface="Arial" panose="020B0604020202020204" pitchFamily="34" charset="0"/>
                <a:cs typeface="Arial" panose="020B0604020202020204" pitchFamily="34" charset="0"/>
              </a:rPr>
              <a:t>From Mythology to Science Fiction</a:t>
            </a:r>
            <a:endParaRPr lang="nl-NL" sz="3200" b="1" kern="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9249848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xmlns="" id="{68FF5099-9875-904A-B04E-D7BDE75CE755}"/>
              </a:ext>
            </a:extLst>
          </p:cNvPr>
          <p:cNvSpPr txBox="1">
            <a:spLocks/>
          </p:cNvSpPr>
          <p:nvPr/>
        </p:nvSpPr>
        <p:spPr>
          <a:xfrm>
            <a:off x="4578927" y="5513405"/>
            <a:ext cx="5181601" cy="558891"/>
          </a:xfrm>
          <a:prstGeom prst="rect">
            <a:avLst/>
          </a:prstGeom>
        </p:spPr>
        <p:txBody>
          <a:bodyPr/>
          <a:lstStyle>
            <a:lvl1pPr>
              <a:defRPr>
                <a:latin typeface="+mj-lt"/>
                <a:ea typeface="+mj-ea"/>
                <a:cs typeface="+mj-cs"/>
              </a:defRPr>
            </a:lvl1pPr>
          </a:lstStyle>
          <a:p>
            <a:endParaRPr lang="en-GB" altLang="nl-NL" sz="1400" spc="-4" dirty="0">
              <a:solidFill>
                <a:srgbClr val="1E497D"/>
              </a:solidFill>
              <a:latin typeface="Georgia"/>
              <a:ea typeface="+mn-ea"/>
              <a:cs typeface="+mn-cs"/>
            </a:endParaRPr>
          </a:p>
        </p:txBody>
      </p:sp>
      <p:sp>
        <p:nvSpPr>
          <p:cNvPr id="28" name="TextBox 2">
            <a:extLst>
              <a:ext uri="{FF2B5EF4-FFF2-40B4-BE49-F238E27FC236}">
                <a16:creationId xmlns:a16="http://schemas.microsoft.com/office/drawing/2014/main" xmlns="" id="{C87641E5-E36D-CE42-A1B4-E65EC01C7C15}"/>
              </a:ext>
            </a:extLst>
          </p:cNvPr>
          <p:cNvSpPr txBox="1"/>
          <p:nvPr/>
        </p:nvSpPr>
        <p:spPr>
          <a:xfrm>
            <a:off x="275235" y="5387091"/>
            <a:ext cx="4068165" cy="307777"/>
          </a:xfrm>
          <a:prstGeom prst="rect">
            <a:avLst/>
          </a:prstGeom>
          <a:noFill/>
        </p:spPr>
        <p:txBody>
          <a:bodyPr wrap="square" rtlCol="0">
            <a:spAutoFit/>
          </a:bodyPr>
          <a:lstStyle>
            <a:defPPr>
              <a:defRPr lang="nl-NL"/>
            </a:defPPr>
            <a:lvl1pPr>
              <a:defRPr sz="1400" spc="-4">
                <a:solidFill>
                  <a:srgbClr val="1E497D"/>
                </a:solidFill>
                <a:latin typeface="Georgia"/>
              </a:defRPr>
            </a:lvl1pPr>
          </a:lstStyle>
          <a:p>
            <a:endParaRPr lang="en-US" dirty="0"/>
          </a:p>
        </p:txBody>
      </p:sp>
      <p:sp>
        <p:nvSpPr>
          <p:cNvPr id="16" name="Rectangle 5">
            <a:extLst>
              <a:ext uri="{FF2B5EF4-FFF2-40B4-BE49-F238E27FC236}">
                <a16:creationId xmlns:a16="http://schemas.microsoft.com/office/drawing/2014/main" xmlns="" id="{F02ABB2F-AE77-6A4D-8D84-B2352BF53F85}"/>
              </a:ext>
            </a:extLst>
          </p:cNvPr>
          <p:cNvSpPr txBox="1">
            <a:spLocks noChangeArrowheads="1"/>
          </p:cNvSpPr>
          <p:nvPr/>
        </p:nvSpPr>
        <p:spPr>
          <a:xfrm>
            <a:off x="152401" y="1104900"/>
            <a:ext cx="9601200" cy="951989"/>
          </a:xfrm>
          <a:prstGeom prst="rect">
            <a:avLst/>
          </a:prstGeom>
        </p:spPr>
        <p:txBody>
          <a:bodyPr rIns="132080" anchor="ctr"/>
          <a:lstStyle>
            <a:lvl1pPr>
              <a:defRPr>
                <a:latin typeface="+mj-lt"/>
                <a:ea typeface="+mj-ea"/>
                <a:cs typeface="+mj-cs"/>
              </a:defRPr>
            </a:lvl1pPr>
          </a:lstStyle>
          <a:p>
            <a:pPr marL="10319">
              <a:spcBef>
                <a:spcPts val="81"/>
              </a:spcBef>
            </a:pPr>
            <a:r>
              <a:rPr lang="nl-NL" sz="2800" b="1" kern="0" dirty="0">
                <a:solidFill>
                  <a:schemeClr val="tx2"/>
                </a:solidFill>
                <a:latin typeface="Arial" panose="020B0604020202020204" pitchFamily="34" charset="0"/>
                <a:cs typeface="Arial" panose="020B0604020202020204" pitchFamily="34" charset="0"/>
              </a:rPr>
              <a:t>How </a:t>
            </a:r>
            <a:r>
              <a:rPr lang="nl-NL" sz="2800" b="1" kern="0" dirty="0" err="1">
                <a:solidFill>
                  <a:schemeClr val="tx2"/>
                </a:solidFill>
                <a:latin typeface="Arial" panose="020B0604020202020204" pitchFamily="34" charset="0"/>
                <a:cs typeface="Arial" panose="020B0604020202020204" pitchFamily="34" charset="0"/>
              </a:rPr>
              <a:t>the</a:t>
            </a:r>
            <a:r>
              <a:rPr lang="nl-NL" sz="2800" b="1" kern="0" dirty="0">
                <a:solidFill>
                  <a:schemeClr val="tx2"/>
                </a:solidFill>
                <a:latin typeface="Arial" panose="020B0604020202020204" pitchFamily="34" charset="0"/>
                <a:cs typeface="Arial" panose="020B0604020202020204" pitchFamily="34" charset="0"/>
              </a:rPr>
              <a:t> </a:t>
            </a:r>
            <a:r>
              <a:rPr lang="nl-NL" sz="2800" b="1" kern="0" dirty="0" err="1">
                <a:solidFill>
                  <a:schemeClr val="tx2"/>
                </a:solidFill>
                <a:latin typeface="Arial" panose="020B0604020202020204" pitchFamily="34" charset="0"/>
                <a:cs typeface="Arial" panose="020B0604020202020204" pitchFamily="34" charset="0"/>
              </a:rPr>
              <a:t>world</a:t>
            </a:r>
            <a:r>
              <a:rPr lang="nl-NL" sz="2800" b="1" kern="0" dirty="0">
                <a:solidFill>
                  <a:schemeClr val="tx2"/>
                </a:solidFill>
                <a:latin typeface="Arial" panose="020B0604020202020204" pitchFamily="34" charset="0"/>
                <a:cs typeface="Arial" panose="020B0604020202020204" pitchFamily="34" charset="0"/>
              </a:rPr>
              <a:t> </a:t>
            </a:r>
            <a:r>
              <a:rPr lang="nl-NL" sz="2800" b="1" kern="0" dirty="0" err="1">
                <a:solidFill>
                  <a:schemeClr val="tx2"/>
                </a:solidFill>
                <a:latin typeface="Arial" panose="020B0604020202020204" pitchFamily="34" charset="0"/>
                <a:cs typeface="Arial" panose="020B0604020202020204" pitchFamily="34" charset="0"/>
              </a:rPr>
              <a:t>accepted</a:t>
            </a:r>
            <a:r>
              <a:rPr lang="nl-NL" sz="2800" b="1" kern="0" dirty="0">
                <a:solidFill>
                  <a:schemeClr val="tx2"/>
                </a:solidFill>
                <a:latin typeface="Arial" panose="020B0604020202020204" pitchFamily="34" charset="0"/>
                <a:cs typeface="Arial" panose="020B0604020202020204" pitchFamily="34" charset="0"/>
              </a:rPr>
              <a:t> </a:t>
            </a:r>
            <a:r>
              <a:rPr lang="nl-NL" sz="2800" b="1" kern="0" dirty="0" err="1">
                <a:solidFill>
                  <a:schemeClr val="tx2"/>
                </a:solidFill>
                <a:latin typeface="Arial" panose="020B0604020202020204" pitchFamily="34" charset="0"/>
                <a:cs typeface="Arial" panose="020B0604020202020204" pitchFamily="34" charset="0"/>
              </a:rPr>
              <a:t>the</a:t>
            </a:r>
            <a:r>
              <a:rPr lang="nl-NL" sz="2800" b="1" kern="0" dirty="0">
                <a:solidFill>
                  <a:schemeClr val="tx2"/>
                </a:solidFill>
                <a:latin typeface="Arial" panose="020B0604020202020204" pitchFamily="34" charset="0"/>
                <a:cs typeface="Arial" panose="020B0604020202020204" pitchFamily="34" charset="0"/>
              </a:rPr>
              <a:t> changes </a:t>
            </a:r>
            <a:r>
              <a:rPr lang="nl-NL" sz="2800" b="1" kern="0" dirty="0" err="1">
                <a:solidFill>
                  <a:schemeClr val="tx2"/>
                </a:solidFill>
                <a:latin typeface="Arial" panose="020B0604020202020204" pitchFamily="34" charset="0"/>
                <a:cs typeface="Arial" panose="020B0604020202020204" pitchFamily="34" charset="0"/>
              </a:rPr>
              <a:t>by</a:t>
            </a:r>
            <a:r>
              <a:rPr lang="nl-NL" sz="2800" b="1" kern="0" dirty="0">
                <a:solidFill>
                  <a:schemeClr val="tx2"/>
                </a:solidFill>
                <a:latin typeface="Arial" panose="020B0604020202020204" pitchFamily="34" charset="0"/>
                <a:cs typeface="Arial" panose="020B0604020202020204" pitchFamily="34" charset="0"/>
              </a:rPr>
              <a:t> AI?</a:t>
            </a:r>
          </a:p>
        </p:txBody>
      </p:sp>
      <p:sp>
        <p:nvSpPr>
          <p:cNvPr id="17" name="object 3">
            <a:extLst>
              <a:ext uri="{FF2B5EF4-FFF2-40B4-BE49-F238E27FC236}">
                <a16:creationId xmlns:a16="http://schemas.microsoft.com/office/drawing/2014/main" xmlns="" id="{2B4DBE87-E6E1-2142-998C-0D9C2BE501EF}"/>
              </a:ext>
            </a:extLst>
          </p:cNvPr>
          <p:cNvSpPr txBox="1"/>
          <p:nvPr/>
        </p:nvSpPr>
        <p:spPr>
          <a:xfrm>
            <a:off x="286180" y="2032014"/>
            <a:ext cx="2157651" cy="460543"/>
          </a:xfrm>
          <a:prstGeom prst="rect">
            <a:avLst/>
          </a:prstGeom>
        </p:spPr>
        <p:txBody>
          <a:bodyPr vert="horz" wrap="square" lIns="0" tIns="10319" rIns="0" bIns="0" rtlCol="0">
            <a:spAutoFit/>
          </a:bodyPr>
          <a:lstStyle/>
          <a:p>
            <a:pPr marL="157361" indent="-147042">
              <a:spcBef>
                <a:spcPts val="81"/>
              </a:spcBef>
              <a:buFont typeface="Arial"/>
              <a:buChar char="•"/>
              <a:tabLst>
                <a:tab pos="157877" algn="l"/>
              </a:tabLst>
            </a:pPr>
            <a:r>
              <a:rPr sz="2925" dirty="0">
                <a:solidFill>
                  <a:srgbClr val="001157"/>
                </a:solidFill>
                <a:latin typeface="Georgia"/>
                <a:cs typeface="Georgia"/>
              </a:rPr>
              <a:t>1997 </a:t>
            </a:r>
            <a:r>
              <a:rPr sz="2600" dirty="0">
                <a:solidFill>
                  <a:srgbClr val="001157"/>
                </a:solidFill>
                <a:latin typeface="Georgia"/>
                <a:cs typeface="Georgia"/>
              </a:rPr>
              <a:t>–</a:t>
            </a:r>
            <a:r>
              <a:rPr sz="2600" spc="-138" dirty="0">
                <a:solidFill>
                  <a:srgbClr val="001157"/>
                </a:solidFill>
                <a:latin typeface="Georgia"/>
                <a:cs typeface="Georgia"/>
              </a:rPr>
              <a:t> </a:t>
            </a:r>
            <a:r>
              <a:rPr sz="2600" spc="-4" dirty="0">
                <a:solidFill>
                  <a:srgbClr val="001157"/>
                </a:solidFill>
                <a:latin typeface="Georgia"/>
                <a:cs typeface="Georgia"/>
              </a:rPr>
              <a:t>Chess</a:t>
            </a:r>
            <a:endParaRPr sz="2600" dirty="0">
              <a:latin typeface="Georgia"/>
              <a:cs typeface="Georgia"/>
            </a:endParaRPr>
          </a:p>
        </p:txBody>
      </p:sp>
      <p:sp>
        <p:nvSpPr>
          <p:cNvPr id="18" name="object 5">
            <a:extLst>
              <a:ext uri="{FF2B5EF4-FFF2-40B4-BE49-F238E27FC236}">
                <a16:creationId xmlns:a16="http://schemas.microsoft.com/office/drawing/2014/main" xmlns="" id="{101AAC81-E7AF-F74D-AA7B-A8AB75D64775}"/>
              </a:ext>
            </a:extLst>
          </p:cNvPr>
          <p:cNvSpPr/>
          <p:nvPr/>
        </p:nvSpPr>
        <p:spPr>
          <a:xfrm>
            <a:off x="286180" y="2580018"/>
            <a:ext cx="4050316" cy="2582990"/>
          </a:xfrm>
          <a:prstGeom prst="rect">
            <a:avLst/>
          </a:prstGeom>
          <a:blipFill>
            <a:blip r:embed="rId2" cstate="print"/>
            <a:stretch>
              <a:fillRect/>
            </a:stretch>
          </a:blipFill>
        </p:spPr>
        <p:txBody>
          <a:bodyPr wrap="square" lIns="0" tIns="0" rIns="0" bIns="0" rtlCol="0"/>
          <a:lstStyle/>
          <a:p>
            <a:endParaRPr sz="1463"/>
          </a:p>
        </p:txBody>
      </p:sp>
      <p:sp>
        <p:nvSpPr>
          <p:cNvPr id="25" name="object 6">
            <a:extLst>
              <a:ext uri="{FF2B5EF4-FFF2-40B4-BE49-F238E27FC236}">
                <a16:creationId xmlns:a16="http://schemas.microsoft.com/office/drawing/2014/main" xmlns="" id="{5ADF10C9-274A-804C-A8F3-2B4DE76D4EFB}"/>
              </a:ext>
            </a:extLst>
          </p:cNvPr>
          <p:cNvSpPr txBox="1"/>
          <p:nvPr/>
        </p:nvSpPr>
        <p:spPr>
          <a:xfrm>
            <a:off x="5685588" y="5274320"/>
            <a:ext cx="3048675" cy="287419"/>
          </a:xfrm>
          <a:prstGeom prst="rect">
            <a:avLst/>
          </a:prstGeom>
        </p:spPr>
        <p:txBody>
          <a:bodyPr vert="horz" wrap="square" lIns="0" tIns="10319" rIns="0" bIns="0" rtlCol="0">
            <a:spAutoFit/>
          </a:bodyPr>
          <a:lstStyle/>
          <a:p>
            <a:pPr marL="10319" marR="4128">
              <a:spcBef>
                <a:spcPts val="81"/>
              </a:spcBef>
            </a:pPr>
            <a:r>
              <a:rPr lang="nl-NL" dirty="0">
                <a:solidFill>
                  <a:srgbClr val="800080"/>
                </a:solidFill>
                <a:hlinkClick r:id="rId3">
                  <a:extLst>
                    <a:ext uri="{A12FA001-AC4F-418D-AE19-62706E023703}">
                      <ahyp:hlinkClr xmlns:ahyp="http://schemas.microsoft.com/office/drawing/2018/hyperlinkcolor" xmlns="" val="tx"/>
                    </a:ext>
                  </a:extLst>
                </a:hlinkClick>
              </a:rPr>
              <a:t>“</a:t>
            </a:r>
            <a:r>
              <a:rPr lang="nl-NL" dirty="0" err="1">
                <a:solidFill>
                  <a:srgbClr val="0070C0"/>
                </a:solidFill>
                <a:hlinkClick r:id="rId3">
                  <a:extLst>
                    <a:ext uri="{A12FA001-AC4F-418D-AE19-62706E023703}">
                      <ahyp:hlinkClr xmlns:ahyp="http://schemas.microsoft.com/office/drawing/2018/hyperlinkcolor" xmlns="" val="tx"/>
                    </a:ext>
                  </a:extLst>
                </a:hlinkClick>
              </a:rPr>
              <a:t>Deep</a:t>
            </a:r>
            <a:r>
              <a:rPr lang="nl-NL" dirty="0">
                <a:solidFill>
                  <a:srgbClr val="0070C0"/>
                </a:solidFill>
                <a:hlinkClick r:id="rId3">
                  <a:extLst>
                    <a:ext uri="{A12FA001-AC4F-418D-AE19-62706E023703}">
                      <ahyp:hlinkClr xmlns:ahyp="http://schemas.microsoft.com/office/drawing/2018/hyperlinkcolor" xmlns="" val="tx"/>
                    </a:ext>
                  </a:extLst>
                </a:hlinkClick>
              </a:rPr>
              <a:t> Thinking” | </a:t>
            </a:r>
            <a:r>
              <a:rPr lang="nl-NL" dirty="0" err="1">
                <a:solidFill>
                  <a:srgbClr val="0070C0"/>
                </a:solidFill>
                <a:hlinkClick r:id="rId3">
                  <a:extLst>
                    <a:ext uri="{A12FA001-AC4F-418D-AE19-62706E023703}">
                      <ahyp:hlinkClr xmlns:ahyp="http://schemas.microsoft.com/office/drawing/2018/hyperlinkcolor" xmlns="" val="tx"/>
                    </a:ext>
                  </a:extLst>
                </a:hlinkClick>
              </a:rPr>
              <a:t>Kasparov</a:t>
            </a:r>
            <a:endParaRPr dirty="0">
              <a:solidFill>
                <a:srgbClr val="0070C0"/>
              </a:solidFill>
              <a:latin typeface="Georgia"/>
              <a:cs typeface="Georgia"/>
            </a:endParaRPr>
          </a:p>
        </p:txBody>
      </p:sp>
      <p:sp>
        <p:nvSpPr>
          <p:cNvPr id="26" name="object 8">
            <a:extLst>
              <a:ext uri="{FF2B5EF4-FFF2-40B4-BE49-F238E27FC236}">
                <a16:creationId xmlns:a16="http://schemas.microsoft.com/office/drawing/2014/main" xmlns="" id="{7B85AF3D-0395-054D-A3C9-8C5BB2036D1C}"/>
              </a:ext>
            </a:extLst>
          </p:cNvPr>
          <p:cNvSpPr/>
          <p:nvPr/>
        </p:nvSpPr>
        <p:spPr>
          <a:xfrm>
            <a:off x="5703130" y="2534221"/>
            <a:ext cx="3962400" cy="2577960"/>
          </a:xfrm>
          <a:prstGeom prst="rect">
            <a:avLst/>
          </a:prstGeom>
          <a:blipFill>
            <a:blip r:embed="rId4" cstate="print"/>
            <a:stretch>
              <a:fillRect/>
            </a:stretch>
          </a:blipFill>
        </p:spPr>
        <p:txBody>
          <a:bodyPr wrap="square" lIns="0" tIns="0" rIns="0" bIns="0" rtlCol="0"/>
          <a:lstStyle/>
          <a:p>
            <a:endParaRPr sz="1463"/>
          </a:p>
        </p:txBody>
      </p:sp>
      <p:sp>
        <p:nvSpPr>
          <p:cNvPr id="29" name="object 10">
            <a:extLst>
              <a:ext uri="{FF2B5EF4-FFF2-40B4-BE49-F238E27FC236}">
                <a16:creationId xmlns:a16="http://schemas.microsoft.com/office/drawing/2014/main" xmlns="" id="{FFF1D969-D9BA-8B47-9B41-7BE8590C0C85}"/>
              </a:ext>
            </a:extLst>
          </p:cNvPr>
          <p:cNvSpPr txBox="1"/>
          <p:nvPr/>
        </p:nvSpPr>
        <p:spPr>
          <a:xfrm>
            <a:off x="315851" y="5250469"/>
            <a:ext cx="4707414" cy="510557"/>
          </a:xfrm>
          <a:prstGeom prst="rect">
            <a:avLst/>
          </a:prstGeom>
        </p:spPr>
        <p:txBody>
          <a:bodyPr vert="horz" wrap="square" lIns="0" tIns="10319" rIns="0" bIns="0" rtlCol="0">
            <a:spAutoFit/>
          </a:bodyPr>
          <a:lstStyle/>
          <a:p>
            <a:pPr marL="10319" marR="4128">
              <a:spcBef>
                <a:spcPts val="81"/>
              </a:spcBef>
            </a:pPr>
            <a:r>
              <a:rPr sz="1625" spc="-4" dirty="0">
                <a:solidFill>
                  <a:srgbClr val="001157"/>
                </a:solidFill>
                <a:latin typeface="Georgia"/>
                <a:cs typeface="Georgia"/>
              </a:rPr>
              <a:t>May </a:t>
            </a:r>
            <a:r>
              <a:rPr sz="1625" dirty="0">
                <a:solidFill>
                  <a:srgbClr val="001157"/>
                </a:solidFill>
                <a:latin typeface="Georgia"/>
                <a:cs typeface="Georgia"/>
              </a:rPr>
              <a:t>11</a:t>
            </a:r>
            <a:r>
              <a:rPr sz="1584" baseline="25641" dirty="0">
                <a:solidFill>
                  <a:srgbClr val="001157"/>
                </a:solidFill>
                <a:latin typeface="Georgia"/>
                <a:cs typeface="Georgia"/>
              </a:rPr>
              <a:t>th </a:t>
            </a:r>
            <a:r>
              <a:rPr sz="1625" dirty="0">
                <a:solidFill>
                  <a:srgbClr val="001157"/>
                </a:solidFill>
                <a:latin typeface="Georgia"/>
                <a:cs typeface="Georgia"/>
              </a:rPr>
              <a:t>1997: AI </a:t>
            </a:r>
            <a:r>
              <a:rPr sz="1625" spc="-4" dirty="0">
                <a:solidFill>
                  <a:srgbClr val="001157"/>
                </a:solidFill>
                <a:latin typeface="Georgia"/>
                <a:cs typeface="Georgia"/>
              </a:rPr>
              <a:t>achieves </a:t>
            </a:r>
            <a:r>
              <a:rPr sz="1625" dirty="0">
                <a:solidFill>
                  <a:srgbClr val="001157"/>
                </a:solidFill>
                <a:latin typeface="Georgia"/>
                <a:cs typeface="Georgia"/>
              </a:rPr>
              <a:t>its </a:t>
            </a:r>
            <a:r>
              <a:rPr sz="1625" spc="-4" dirty="0">
                <a:solidFill>
                  <a:srgbClr val="001157"/>
                </a:solidFill>
                <a:latin typeface="Georgia"/>
                <a:cs typeface="Georgia"/>
              </a:rPr>
              <a:t>long-standing goal.  </a:t>
            </a:r>
            <a:r>
              <a:rPr sz="1625" spc="-4" dirty="0">
                <a:solidFill>
                  <a:srgbClr val="001F5F"/>
                </a:solidFill>
                <a:latin typeface="Georgia"/>
                <a:cs typeface="Georgia"/>
              </a:rPr>
              <a:t>D</a:t>
            </a:r>
            <a:r>
              <a:rPr sz="1300" spc="-4" dirty="0">
                <a:solidFill>
                  <a:srgbClr val="001F5F"/>
                </a:solidFill>
                <a:latin typeface="Georgia"/>
                <a:cs typeface="Georgia"/>
              </a:rPr>
              <a:t>EEP</a:t>
            </a:r>
            <a:r>
              <a:rPr sz="1625" spc="-4" dirty="0">
                <a:solidFill>
                  <a:srgbClr val="001F5F"/>
                </a:solidFill>
                <a:latin typeface="Georgia"/>
                <a:cs typeface="Georgia"/>
              </a:rPr>
              <a:t>B</a:t>
            </a:r>
            <a:r>
              <a:rPr sz="1300" spc="-4" dirty="0">
                <a:solidFill>
                  <a:srgbClr val="001F5F"/>
                </a:solidFill>
                <a:latin typeface="Georgia"/>
                <a:cs typeface="Georgia"/>
              </a:rPr>
              <a:t>LUE </a:t>
            </a:r>
            <a:r>
              <a:rPr sz="1625" dirty="0">
                <a:solidFill>
                  <a:srgbClr val="001157"/>
                </a:solidFill>
                <a:latin typeface="Georgia"/>
                <a:cs typeface="Georgia"/>
              </a:rPr>
              <a:t>(IBM) </a:t>
            </a:r>
            <a:r>
              <a:rPr sz="1625" spc="-4" dirty="0">
                <a:solidFill>
                  <a:srgbClr val="001157"/>
                </a:solidFill>
                <a:latin typeface="Georgia"/>
                <a:cs typeface="Georgia"/>
              </a:rPr>
              <a:t>wins from Kasparov </a:t>
            </a:r>
            <a:r>
              <a:rPr sz="1625" dirty="0">
                <a:solidFill>
                  <a:srgbClr val="001157"/>
                </a:solidFill>
                <a:latin typeface="Georgia"/>
                <a:cs typeface="Georgia"/>
              </a:rPr>
              <a:t>by 3 ½ - 2</a:t>
            </a:r>
            <a:r>
              <a:rPr sz="1625" spc="-223" dirty="0">
                <a:solidFill>
                  <a:srgbClr val="001157"/>
                </a:solidFill>
                <a:latin typeface="Georgia"/>
                <a:cs typeface="Georgia"/>
              </a:rPr>
              <a:t> </a:t>
            </a:r>
            <a:r>
              <a:rPr sz="1625" dirty="0">
                <a:solidFill>
                  <a:srgbClr val="001157"/>
                </a:solidFill>
                <a:latin typeface="Georgia"/>
                <a:cs typeface="Georgia"/>
              </a:rPr>
              <a:t>½</a:t>
            </a:r>
            <a:endParaRPr sz="1625" dirty="0">
              <a:latin typeface="Georgia"/>
              <a:cs typeface="Georgia"/>
            </a:endParaRPr>
          </a:p>
        </p:txBody>
      </p:sp>
      <p:sp>
        <p:nvSpPr>
          <p:cNvPr id="2" name="Rectangle 5">
            <a:extLst>
              <a:ext uri="{FF2B5EF4-FFF2-40B4-BE49-F238E27FC236}">
                <a16:creationId xmlns:a16="http://schemas.microsoft.com/office/drawing/2014/main" xmlns="" id="{FD17E3E2-7876-361B-DFFE-963E2094FC7B}"/>
              </a:ext>
            </a:extLst>
          </p:cNvPr>
          <p:cNvSpPr txBox="1">
            <a:spLocks noChangeArrowheads="1"/>
          </p:cNvSpPr>
          <p:nvPr/>
        </p:nvSpPr>
        <p:spPr>
          <a:xfrm>
            <a:off x="902530" y="5761026"/>
            <a:ext cx="9601200" cy="951989"/>
          </a:xfrm>
          <a:prstGeom prst="rect">
            <a:avLst/>
          </a:prstGeom>
        </p:spPr>
        <p:txBody>
          <a:bodyPr rIns="132080" anchor="ctr"/>
          <a:lstStyle>
            <a:lvl1pPr>
              <a:defRPr>
                <a:latin typeface="+mj-lt"/>
                <a:ea typeface="+mj-ea"/>
                <a:cs typeface="+mj-cs"/>
              </a:defRPr>
            </a:lvl1pPr>
          </a:lstStyle>
          <a:p>
            <a:pPr marL="10319">
              <a:spcBef>
                <a:spcPts val="81"/>
              </a:spcBef>
            </a:pPr>
            <a:r>
              <a:rPr lang="nl-NL" sz="2800" b="1" kern="0" dirty="0">
                <a:solidFill>
                  <a:schemeClr val="tx2"/>
                </a:solidFill>
                <a:latin typeface="Arial" panose="020B0604020202020204" pitchFamily="34" charset="0"/>
                <a:cs typeface="Arial" panose="020B0604020202020204" pitchFamily="34" charset="0"/>
              </a:rPr>
              <a:t>Exit </a:t>
            </a:r>
            <a:r>
              <a:rPr lang="nl-NL" sz="2800" b="1" kern="0" dirty="0" err="1">
                <a:solidFill>
                  <a:schemeClr val="tx2"/>
                </a:solidFill>
                <a:latin typeface="Arial" panose="020B0604020202020204" pitchFamily="34" charset="0"/>
                <a:cs typeface="Arial" panose="020B0604020202020204" pitchFamily="34" charset="0"/>
              </a:rPr>
              <a:t>Böhm</a:t>
            </a:r>
            <a:r>
              <a:rPr lang="nl-NL" sz="2800" b="1" kern="0" dirty="0">
                <a:solidFill>
                  <a:schemeClr val="tx2"/>
                </a:solidFill>
                <a:latin typeface="Arial" panose="020B0604020202020204" pitchFamily="34" charset="0"/>
                <a:cs typeface="Arial" panose="020B0604020202020204" pitchFamily="34" charset="0"/>
              </a:rPr>
              <a:t> (1997)                   </a:t>
            </a:r>
            <a:r>
              <a:rPr lang="nl-NL" sz="800" b="1" kern="0" dirty="0" err="1">
                <a:solidFill>
                  <a:schemeClr val="tx2"/>
                </a:solidFill>
                <a:latin typeface="Arial" panose="020B0604020202020204" pitchFamily="34" charset="0"/>
                <a:cs typeface="Arial" panose="020B0604020202020204" pitchFamily="34" charset="0"/>
              </a:rPr>
              <a:t>the</a:t>
            </a:r>
            <a:r>
              <a:rPr lang="nl-NL" sz="800" b="1" kern="0" dirty="0">
                <a:solidFill>
                  <a:schemeClr val="tx2"/>
                </a:solidFill>
                <a:latin typeface="Arial" panose="020B0604020202020204" pitchFamily="34" charset="0"/>
                <a:cs typeface="Arial" panose="020B0604020202020204" pitchFamily="34" charset="0"/>
              </a:rPr>
              <a:t> link </a:t>
            </a:r>
            <a:r>
              <a:rPr lang="nl-NL" sz="800" b="1" kern="0" dirty="0" err="1">
                <a:solidFill>
                  <a:schemeClr val="tx2"/>
                </a:solidFill>
                <a:latin typeface="Arial" panose="020B0604020202020204" pitchFamily="34" charset="0"/>
                <a:cs typeface="Arial" panose="020B0604020202020204" pitchFamily="34" charset="0"/>
              </a:rPr>
              <a:t>above</a:t>
            </a:r>
            <a:r>
              <a:rPr lang="nl-NL" sz="800" b="1" kern="0" dirty="0">
                <a:solidFill>
                  <a:schemeClr val="tx2"/>
                </a:solidFill>
                <a:latin typeface="Arial" panose="020B0604020202020204" pitchFamily="34" charset="0"/>
                <a:cs typeface="Arial" panose="020B0604020202020204" pitchFamily="34" charset="0"/>
              </a:rPr>
              <a:t> </a:t>
            </a:r>
            <a:r>
              <a:rPr lang="nl-NL" sz="800" b="1" kern="0" dirty="0" err="1">
                <a:solidFill>
                  <a:schemeClr val="tx2"/>
                </a:solidFill>
                <a:latin typeface="Arial" panose="020B0604020202020204" pitchFamily="34" charset="0"/>
                <a:cs typeface="Arial" panose="020B0604020202020204" pitchFamily="34" charset="0"/>
              </a:rPr>
              <a:t>works</a:t>
            </a:r>
            <a:endParaRPr lang="nl-NL" sz="800" b="1" kern="0" dirty="0">
              <a:solidFill>
                <a:schemeClr val="tx2"/>
              </a:solidFill>
              <a:latin typeface="Arial" panose="020B0604020202020204" pitchFamily="34" charset="0"/>
              <a:cs typeface="Arial" panose="020B0604020202020204" pitchFamily="34" charset="0"/>
            </a:endParaRPr>
          </a:p>
        </p:txBody>
      </p:sp>
      <p:pic>
        <p:nvPicPr>
          <p:cNvPr id="3" name="Picture 2" descr="Afbeeldingsresultaat voor exit verkeersbord">
            <a:extLst>
              <a:ext uri="{FF2B5EF4-FFF2-40B4-BE49-F238E27FC236}">
                <a16:creationId xmlns:a16="http://schemas.microsoft.com/office/drawing/2014/main" xmlns="" id="{6C75E512-4FA7-7B5D-841F-5A4904EDFF48}"/>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441519" y="5250469"/>
            <a:ext cx="1319009" cy="16114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5">
            <a:extLst>
              <a:ext uri="{FF2B5EF4-FFF2-40B4-BE49-F238E27FC236}">
                <a16:creationId xmlns:a16="http://schemas.microsoft.com/office/drawing/2014/main" xmlns="" id="{0473B03B-C5A1-E62F-F605-736118756CDA}"/>
              </a:ext>
            </a:extLst>
          </p:cNvPr>
          <p:cNvSpPr txBox="1">
            <a:spLocks noChangeArrowheads="1"/>
          </p:cNvSpPr>
          <p:nvPr/>
        </p:nvSpPr>
        <p:spPr>
          <a:xfrm>
            <a:off x="266701" y="0"/>
            <a:ext cx="9601200" cy="796304"/>
          </a:xfrm>
          <a:prstGeom prst="rect">
            <a:avLst/>
          </a:prstGeom>
        </p:spPr>
        <p:txBody>
          <a:bodyPr rIns="132080" anchor="ctr"/>
          <a:lstStyle>
            <a:lvl1pPr>
              <a:defRPr>
                <a:latin typeface="+mj-lt"/>
                <a:ea typeface="+mj-ea"/>
                <a:cs typeface="+mj-cs"/>
              </a:defRPr>
            </a:lvl1pPr>
          </a:lstStyle>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a:p>
            <a:pPr marL="10319" algn="ctr">
              <a:spcBef>
                <a:spcPts val="81"/>
              </a:spcBef>
            </a:pPr>
            <a:r>
              <a:rPr lang="en-US" sz="3200" b="1" dirty="0">
                <a:solidFill>
                  <a:schemeClr val="tx2"/>
                </a:solidFill>
                <a:latin typeface="Arial" panose="020B0604020202020204" pitchFamily="34" charset="0"/>
                <a:cs typeface="Arial" panose="020B0604020202020204" pitchFamily="34" charset="0"/>
              </a:rPr>
              <a:t>From Mythology to Science Fiction</a:t>
            </a:r>
            <a:endParaRPr lang="nl-NL" sz="3200" b="1" kern="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52763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animBg="1"/>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xmlns="" id="{0473B03B-C5A1-E62F-F605-736118756CDA}"/>
              </a:ext>
            </a:extLst>
          </p:cNvPr>
          <p:cNvSpPr txBox="1">
            <a:spLocks noChangeArrowheads="1"/>
          </p:cNvSpPr>
          <p:nvPr/>
        </p:nvSpPr>
        <p:spPr>
          <a:xfrm>
            <a:off x="266701" y="0"/>
            <a:ext cx="9601200" cy="796304"/>
          </a:xfrm>
          <a:prstGeom prst="rect">
            <a:avLst/>
          </a:prstGeom>
        </p:spPr>
        <p:txBody>
          <a:bodyPr rIns="132080" anchor="ctr"/>
          <a:lstStyle>
            <a:lvl1pPr>
              <a:defRPr>
                <a:latin typeface="+mj-lt"/>
                <a:ea typeface="+mj-ea"/>
                <a:cs typeface="+mj-cs"/>
              </a:defRPr>
            </a:lvl1pPr>
          </a:lstStyle>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a:p>
            <a:pPr marL="10319" algn="ctr">
              <a:spcBef>
                <a:spcPts val="81"/>
              </a:spcBef>
            </a:pPr>
            <a:r>
              <a:rPr lang="en-US" sz="3200" b="1" dirty="0">
                <a:solidFill>
                  <a:schemeClr val="tx2"/>
                </a:solidFill>
                <a:latin typeface="Arial" panose="020B0604020202020204" pitchFamily="34" charset="0"/>
                <a:cs typeface="Arial" panose="020B0604020202020204" pitchFamily="34" charset="0"/>
              </a:rPr>
              <a:t>From Mythology to Science Fiction</a:t>
            </a:r>
            <a:endParaRPr lang="nl-NL" sz="3200" b="1" kern="0" dirty="0">
              <a:solidFill>
                <a:schemeClr val="tx2"/>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xmlns="" id="{304E18DE-B2F8-3619-CC97-5FD870FFBFED}"/>
              </a:ext>
            </a:extLst>
          </p:cNvPr>
          <p:cNvSpPr txBox="1">
            <a:spLocks noChangeArrowheads="1"/>
          </p:cNvSpPr>
          <p:nvPr/>
        </p:nvSpPr>
        <p:spPr>
          <a:xfrm>
            <a:off x="34662" y="1448427"/>
            <a:ext cx="9764712" cy="1447173"/>
          </a:xfrm>
          <a:prstGeom prst="rect">
            <a:avLst/>
          </a:prstGeom>
        </p:spPr>
        <p:txBody>
          <a:bodyPr rIns="132080" anchor="ctr"/>
          <a:lstStyle>
            <a:lvl1pPr>
              <a:defRPr>
                <a:latin typeface="+mj-lt"/>
                <a:ea typeface="+mj-ea"/>
                <a:cs typeface="+mj-cs"/>
              </a:defRPr>
            </a:lvl1pPr>
          </a:lstStyle>
          <a:p>
            <a:pPr marL="10319">
              <a:spcBef>
                <a:spcPts val="81"/>
              </a:spcBef>
            </a:pPr>
            <a:r>
              <a:rPr lang="nl-NL" sz="3200" b="1" dirty="0">
                <a:solidFill>
                  <a:schemeClr val="tx2"/>
                </a:solidFill>
                <a:latin typeface="Arial" panose="020B0604020202020204" pitchFamily="34" charset="0"/>
                <a:cs typeface="Arial" panose="020B0604020202020204" pitchFamily="34" charset="0"/>
              </a:rPr>
              <a:t>Computer as a second of </a:t>
            </a:r>
            <a:r>
              <a:rPr lang="nl-NL" sz="3200" b="1" dirty="0" err="1">
                <a:solidFill>
                  <a:schemeClr val="tx2"/>
                </a:solidFill>
                <a:latin typeface="Arial" panose="020B0604020202020204" pitchFamily="34" charset="0"/>
                <a:cs typeface="Arial" panose="020B0604020202020204" pitchFamily="34" charset="0"/>
              </a:rPr>
              <a:t>Kasparov</a:t>
            </a:r>
            <a:r>
              <a:rPr lang="nl-NL" sz="3200" b="1" dirty="0">
                <a:solidFill>
                  <a:schemeClr val="tx2"/>
                </a:solidFill>
                <a:latin typeface="Arial" panose="020B0604020202020204" pitchFamily="34" charset="0"/>
                <a:cs typeface="Arial" panose="020B0604020202020204" pitchFamily="34" charset="0"/>
              </a:rPr>
              <a:t> </a:t>
            </a:r>
            <a:r>
              <a:rPr lang="nl-NL" sz="3200" b="1" dirty="0" err="1">
                <a:solidFill>
                  <a:schemeClr val="tx2"/>
                </a:solidFill>
                <a:latin typeface="Arial" panose="020B0604020202020204" pitchFamily="34" charset="0"/>
                <a:cs typeface="Arial" panose="020B0604020202020204" pitchFamily="34" charset="0"/>
              </a:rPr>
              <a:t>and</a:t>
            </a:r>
            <a:r>
              <a:rPr lang="nl-NL" sz="3200" b="1" dirty="0">
                <a:solidFill>
                  <a:schemeClr val="tx2"/>
                </a:solidFill>
                <a:latin typeface="Arial" panose="020B0604020202020204" pitchFamily="34" charset="0"/>
                <a:cs typeface="Arial" panose="020B0604020202020204" pitchFamily="34" charset="0"/>
              </a:rPr>
              <a:t> </a:t>
            </a:r>
            <a:r>
              <a:rPr lang="nl-NL" sz="3200" b="1" dirty="0" err="1">
                <a:solidFill>
                  <a:schemeClr val="tx2"/>
                </a:solidFill>
                <a:latin typeface="Arial" panose="020B0604020202020204" pitchFamily="34" charset="0"/>
                <a:cs typeface="Arial" panose="020B0604020202020204" pitchFamily="34" charset="0"/>
              </a:rPr>
              <a:t>Anand</a:t>
            </a: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p:txBody>
      </p:sp>
      <p:sp>
        <p:nvSpPr>
          <p:cNvPr id="7" name="AutoShape 4" descr="Afbeeldingsresultaat voor computer chips">
            <a:extLst>
              <a:ext uri="{FF2B5EF4-FFF2-40B4-BE49-F238E27FC236}">
                <a16:creationId xmlns:a16="http://schemas.microsoft.com/office/drawing/2014/main" xmlns="" id="{60222497-B378-20D9-E55A-6457AAED2486}"/>
              </a:ext>
            </a:extLst>
          </p:cNvPr>
          <p:cNvSpPr>
            <a:spLocks noChangeAspect="1" noChangeArrowheads="1"/>
          </p:cNvSpPr>
          <p:nvPr/>
        </p:nvSpPr>
        <p:spPr bwMode="auto">
          <a:xfrm>
            <a:off x="4800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8" name="Afbeelding 5">
            <a:extLst>
              <a:ext uri="{FF2B5EF4-FFF2-40B4-BE49-F238E27FC236}">
                <a16:creationId xmlns:a16="http://schemas.microsoft.com/office/drawing/2014/main" xmlns="" id="{E817C2F5-389B-317C-ABAB-9C0FD1781DE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9664" y="2278125"/>
            <a:ext cx="4089936" cy="3216985"/>
          </a:xfrm>
          <a:prstGeom prst="rect">
            <a:avLst/>
          </a:prstGeom>
        </p:spPr>
      </p:pic>
      <p:pic>
        <p:nvPicPr>
          <p:cNvPr id="9" name="Afbeelding 8">
            <a:extLst>
              <a:ext uri="{FF2B5EF4-FFF2-40B4-BE49-F238E27FC236}">
                <a16:creationId xmlns:a16="http://schemas.microsoft.com/office/drawing/2014/main" xmlns="" id="{03C4B291-AA7F-EB55-E578-FFE91BA3801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53323" y="2514600"/>
            <a:ext cx="4478018" cy="2507690"/>
          </a:xfrm>
          <a:prstGeom prst="rect">
            <a:avLst/>
          </a:prstGeom>
        </p:spPr>
      </p:pic>
    </p:spTree>
    <p:extLst>
      <p:ext uri="{BB962C8B-B14F-4D97-AF65-F5344CB8AC3E}">
        <p14:creationId xmlns:p14="http://schemas.microsoft.com/office/powerpoint/2010/main" xmlns="" val="1144245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xmlns="" id="{68FF5099-9875-904A-B04E-D7BDE75CE755}"/>
              </a:ext>
            </a:extLst>
          </p:cNvPr>
          <p:cNvSpPr txBox="1">
            <a:spLocks/>
          </p:cNvSpPr>
          <p:nvPr/>
        </p:nvSpPr>
        <p:spPr>
          <a:xfrm>
            <a:off x="152402" y="5515172"/>
            <a:ext cx="9601200" cy="610583"/>
          </a:xfrm>
          <a:prstGeom prst="rect">
            <a:avLst/>
          </a:prstGeom>
        </p:spPr>
        <p:txBody>
          <a:bodyPr/>
          <a:lstStyle>
            <a:lvl1pPr>
              <a:defRPr>
                <a:latin typeface="+mj-lt"/>
                <a:ea typeface="+mj-ea"/>
                <a:cs typeface="+mj-cs"/>
              </a:defRPr>
            </a:lvl1pPr>
          </a:lstStyle>
          <a:p>
            <a:endParaRPr lang="en-GB" altLang="nl-NL" sz="1400" spc="-4" dirty="0">
              <a:solidFill>
                <a:srgbClr val="1E497D"/>
              </a:solidFill>
              <a:latin typeface="Georgia"/>
              <a:ea typeface="+mn-ea"/>
              <a:cs typeface="+mn-cs"/>
            </a:endParaRPr>
          </a:p>
        </p:txBody>
      </p:sp>
      <p:sp>
        <p:nvSpPr>
          <p:cNvPr id="29" name="object 7">
            <a:extLst>
              <a:ext uri="{FF2B5EF4-FFF2-40B4-BE49-F238E27FC236}">
                <a16:creationId xmlns:a16="http://schemas.microsoft.com/office/drawing/2014/main" xmlns="" id="{60B8609B-4B0F-4C47-A4A3-1914BA9064F7}"/>
              </a:ext>
            </a:extLst>
          </p:cNvPr>
          <p:cNvSpPr/>
          <p:nvPr/>
        </p:nvSpPr>
        <p:spPr>
          <a:xfrm>
            <a:off x="273401" y="2516704"/>
            <a:ext cx="4831999" cy="2761983"/>
          </a:xfrm>
          <a:prstGeom prst="rect">
            <a:avLst/>
          </a:prstGeom>
          <a:blipFill>
            <a:blip r:embed="rId2" cstate="print"/>
            <a:stretch>
              <a:fillRect/>
            </a:stretch>
          </a:blipFill>
        </p:spPr>
        <p:txBody>
          <a:bodyPr wrap="square" lIns="0" tIns="0" rIns="0" bIns="0" rtlCol="0"/>
          <a:lstStyle/>
          <a:p>
            <a:endParaRPr sz="1463" dirty="0"/>
          </a:p>
        </p:txBody>
      </p:sp>
      <p:sp>
        <p:nvSpPr>
          <p:cNvPr id="30" name="object 3">
            <a:extLst>
              <a:ext uri="{FF2B5EF4-FFF2-40B4-BE49-F238E27FC236}">
                <a16:creationId xmlns:a16="http://schemas.microsoft.com/office/drawing/2014/main" xmlns="" id="{BA8C2A00-C402-F447-9426-844E797AF5FC}"/>
              </a:ext>
            </a:extLst>
          </p:cNvPr>
          <p:cNvSpPr txBox="1"/>
          <p:nvPr/>
        </p:nvSpPr>
        <p:spPr>
          <a:xfrm>
            <a:off x="286180" y="2032013"/>
            <a:ext cx="2953226" cy="460543"/>
          </a:xfrm>
          <a:prstGeom prst="rect">
            <a:avLst/>
          </a:prstGeom>
        </p:spPr>
        <p:txBody>
          <a:bodyPr vert="horz" wrap="square" lIns="0" tIns="10319" rIns="0" bIns="0" rtlCol="0">
            <a:spAutoFit/>
          </a:bodyPr>
          <a:lstStyle/>
          <a:p>
            <a:pPr marL="157361" indent="-147042">
              <a:spcBef>
                <a:spcPts val="81"/>
              </a:spcBef>
              <a:buFont typeface="Arial"/>
              <a:buChar char="•"/>
              <a:tabLst>
                <a:tab pos="157877" algn="l"/>
              </a:tabLst>
            </a:pPr>
            <a:r>
              <a:rPr sz="2925" dirty="0">
                <a:solidFill>
                  <a:srgbClr val="001157"/>
                </a:solidFill>
                <a:latin typeface="Georgia"/>
              </a:rPr>
              <a:t>201</a:t>
            </a:r>
            <a:r>
              <a:rPr lang="nl-NL" sz="2925" dirty="0">
                <a:solidFill>
                  <a:srgbClr val="001157"/>
                </a:solidFill>
                <a:latin typeface="Georgia"/>
              </a:rPr>
              <a:t>7</a:t>
            </a:r>
            <a:r>
              <a:rPr sz="2925" dirty="0">
                <a:solidFill>
                  <a:srgbClr val="001157"/>
                </a:solidFill>
                <a:latin typeface="Georgia"/>
              </a:rPr>
              <a:t> –</a:t>
            </a:r>
            <a:r>
              <a:rPr lang="nl-NL" sz="2925" dirty="0">
                <a:solidFill>
                  <a:srgbClr val="001157"/>
                </a:solidFill>
                <a:latin typeface="Georgia"/>
              </a:rPr>
              <a:t> Go</a:t>
            </a:r>
            <a:endParaRPr sz="2925" dirty="0">
              <a:solidFill>
                <a:srgbClr val="001157"/>
              </a:solidFill>
              <a:latin typeface="Georgia"/>
            </a:endParaRPr>
          </a:p>
        </p:txBody>
      </p:sp>
      <p:sp>
        <p:nvSpPr>
          <p:cNvPr id="31" name="Rectangle 5">
            <a:extLst>
              <a:ext uri="{FF2B5EF4-FFF2-40B4-BE49-F238E27FC236}">
                <a16:creationId xmlns:a16="http://schemas.microsoft.com/office/drawing/2014/main" xmlns="" id="{98169ACA-2F4A-7945-8A86-960CC6B90938}"/>
              </a:ext>
            </a:extLst>
          </p:cNvPr>
          <p:cNvSpPr txBox="1">
            <a:spLocks noChangeArrowheads="1"/>
          </p:cNvSpPr>
          <p:nvPr/>
        </p:nvSpPr>
        <p:spPr>
          <a:xfrm>
            <a:off x="152401" y="1104900"/>
            <a:ext cx="9601200" cy="1359733"/>
          </a:xfrm>
          <a:prstGeom prst="rect">
            <a:avLst/>
          </a:prstGeom>
        </p:spPr>
        <p:txBody>
          <a:bodyPr rIns="132080" anchor="ctr"/>
          <a:lstStyle>
            <a:lvl1pPr>
              <a:defRPr>
                <a:latin typeface="+mj-lt"/>
                <a:ea typeface="+mj-ea"/>
                <a:cs typeface="+mj-cs"/>
              </a:defRPr>
            </a:lvl1pPr>
          </a:lstStyle>
          <a:p>
            <a:pPr marL="10319">
              <a:spcBef>
                <a:spcPts val="81"/>
              </a:spcBef>
            </a:pPr>
            <a:r>
              <a:rPr lang="nl-NL" sz="2800" b="1" kern="0" dirty="0">
                <a:solidFill>
                  <a:schemeClr val="tx2"/>
                </a:solidFill>
                <a:latin typeface="Arial" panose="020B0604020202020204" pitchFamily="34" charset="0"/>
                <a:cs typeface="Arial" panose="020B0604020202020204" pitchFamily="34" charset="0"/>
              </a:rPr>
              <a:t>How </a:t>
            </a:r>
            <a:r>
              <a:rPr lang="nl-NL" sz="2800" b="1" kern="0" dirty="0" err="1">
                <a:solidFill>
                  <a:schemeClr val="tx2"/>
                </a:solidFill>
                <a:latin typeface="Arial" panose="020B0604020202020204" pitchFamily="34" charset="0"/>
                <a:cs typeface="Arial" panose="020B0604020202020204" pitchFamily="34" charset="0"/>
              </a:rPr>
              <a:t>the</a:t>
            </a:r>
            <a:r>
              <a:rPr lang="nl-NL" sz="2800" b="1" kern="0" dirty="0">
                <a:solidFill>
                  <a:schemeClr val="tx2"/>
                </a:solidFill>
                <a:latin typeface="Arial" panose="020B0604020202020204" pitchFamily="34" charset="0"/>
                <a:cs typeface="Arial" panose="020B0604020202020204" pitchFamily="34" charset="0"/>
              </a:rPr>
              <a:t> </a:t>
            </a:r>
            <a:r>
              <a:rPr lang="nl-NL" sz="2800" b="1" kern="0" dirty="0" err="1">
                <a:solidFill>
                  <a:schemeClr val="tx2"/>
                </a:solidFill>
                <a:latin typeface="Arial" panose="020B0604020202020204" pitchFamily="34" charset="0"/>
                <a:cs typeface="Arial" panose="020B0604020202020204" pitchFamily="34" charset="0"/>
              </a:rPr>
              <a:t>world</a:t>
            </a:r>
            <a:r>
              <a:rPr lang="nl-NL" sz="2800" b="1" kern="0" dirty="0">
                <a:solidFill>
                  <a:schemeClr val="tx2"/>
                </a:solidFill>
                <a:latin typeface="Arial" panose="020B0604020202020204" pitchFamily="34" charset="0"/>
                <a:cs typeface="Arial" panose="020B0604020202020204" pitchFamily="34" charset="0"/>
              </a:rPr>
              <a:t> </a:t>
            </a:r>
            <a:r>
              <a:rPr lang="nl-NL" sz="2800" b="1" kern="0" dirty="0" err="1">
                <a:solidFill>
                  <a:schemeClr val="tx2"/>
                </a:solidFill>
                <a:latin typeface="Arial" panose="020B0604020202020204" pitchFamily="34" charset="0"/>
                <a:cs typeface="Arial" panose="020B0604020202020204" pitchFamily="34" charset="0"/>
              </a:rPr>
              <a:t>accepted</a:t>
            </a:r>
            <a:r>
              <a:rPr lang="nl-NL" sz="2800" b="1" kern="0" dirty="0">
                <a:solidFill>
                  <a:schemeClr val="tx2"/>
                </a:solidFill>
                <a:latin typeface="Arial" panose="020B0604020202020204" pitchFamily="34" charset="0"/>
                <a:cs typeface="Arial" panose="020B0604020202020204" pitchFamily="34" charset="0"/>
              </a:rPr>
              <a:t> </a:t>
            </a:r>
            <a:r>
              <a:rPr lang="nl-NL" sz="2800" b="1" kern="0" dirty="0" err="1">
                <a:solidFill>
                  <a:schemeClr val="tx2"/>
                </a:solidFill>
                <a:latin typeface="Arial" panose="020B0604020202020204" pitchFamily="34" charset="0"/>
                <a:cs typeface="Arial" panose="020B0604020202020204" pitchFamily="34" charset="0"/>
              </a:rPr>
              <a:t>the</a:t>
            </a:r>
            <a:r>
              <a:rPr lang="nl-NL" sz="2800" b="1" kern="0" dirty="0">
                <a:solidFill>
                  <a:schemeClr val="tx2"/>
                </a:solidFill>
                <a:latin typeface="Arial" panose="020B0604020202020204" pitchFamily="34" charset="0"/>
                <a:cs typeface="Arial" panose="020B0604020202020204" pitchFamily="34" charset="0"/>
              </a:rPr>
              <a:t> changes </a:t>
            </a:r>
            <a:r>
              <a:rPr lang="nl-NL" sz="2800" b="1" kern="0" dirty="0" err="1">
                <a:solidFill>
                  <a:schemeClr val="tx2"/>
                </a:solidFill>
                <a:latin typeface="Arial" panose="020B0604020202020204" pitchFamily="34" charset="0"/>
                <a:cs typeface="Arial" panose="020B0604020202020204" pitchFamily="34" charset="0"/>
              </a:rPr>
              <a:t>by</a:t>
            </a:r>
            <a:r>
              <a:rPr lang="nl-NL" sz="2800" b="1" kern="0" dirty="0">
                <a:solidFill>
                  <a:schemeClr val="tx2"/>
                </a:solidFill>
                <a:latin typeface="Arial" panose="020B0604020202020204" pitchFamily="34" charset="0"/>
                <a:cs typeface="Arial" panose="020B0604020202020204" pitchFamily="34" charset="0"/>
              </a:rPr>
              <a:t> AI?</a:t>
            </a:r>
          </a:p>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p:txBody>
      </p:sp>
      <p:sp>
        <p:nvSpPr>
          <p:cNvPr id="32" name="object 4">
            <a:extLst>
              <a:ext uri="{FF2B5EF4-FFF2-40B4-BE49-F238E27FC236}">
                <a16:creationId xmlns:a16="http://schemas.microsoft.com/office/drawing/2014/main" xmlns="" id="{C10CE03A-6952-5E43-BA09-E7C5A52081F7}"/>
              </a:ext>
            </a:extLst>
          </p:cNvPr>
          <p:cNvSpPr txBox="1"/>
          <p:nvPr/>
        </p:nvSpPr>
        <p:spPr>
          <a:xfrm>
            <a:off x="266701" y="5411855"/>
            <a:ext cx="6591299" cy="160461"/>
          </a:xfrm>
          <a:prstGeom prst="rect">
            <a:avLst/>
          </a:prstGeom>
        </p:spPr>
        <p:txBody>
          <a:bodyPr vert="horz" wrap="square" lIns="0" tIns="10319" rIns="0" bIns="0" rtlCol="0">
            <a:spAutoFit/>
          </a:bodyPr>
          <a:lstStyle/>
          <a:p>
            <a:pPr marL="10319" marR="4128">
              <a:spcBef>
                <a:spcPts val="81"/>
              </a:spcBef>
            </a:pPr>
            <a:r>
              <a:rPr sz="975" i="1" spc="-4" dirty="0">
                <a:solidFill>
                  <a:srgbClr val="001F5F"/>
                </a:solidFill>
                <a:latin typeface="Georgia"/>
                <a:cs typeface="Georgia"/>
              </a:rPr>
              <a:t>Source: https:</a:t>
            </a:r>
            <a:r>
              <a:rPr sz="975" i="1" spc="-4" dirty="0">
                <a:solidFill>
                  <a:srgbClr val="001F5F"/>
                </a:solidFill>
                <a:latin typeface="Georgia"/>
                <a:cs typeface="Georgia"/>
                <a:hlinkClick r:id="rId3"/>
              </a:rPr>
              <a:t>//</a:t>
            </a:r>
            <a:r>
              <a:rPr sz="975" i="1" spc="-4" dirty="0" err="1">
                <a:solidFill>
                  <a:srgbClr val="001F5F"/>
                </a:solidFill>
                <a:latin typeface="Georgia"/>
                <a:cs typeface="Georgia"/>
                <a:hlinkClick r:id="rId3"/>
              </a:rPr>
              <a:t>www</a:t>
            </a:r>
            <a:r>
              <a:rPr sz="975" i="1" spc="-4" dirty="0" err="1">
                <a:solidFill>
                  <a:srgbClr val="001F5F"/>
                </a:solidFill>
                <a:latin typeface="Georgia"/>
                <a:cs typeface="Georgia"/>
              </a:rPr>
              <a:t>.t</a:t>
            </a:r>
            <a:r>
              <a:rPr sz="975" i="1" spc="-4" dirty="0" err="1">
                <a:solidFill>
                  <a:srgbClr val="001F5F"/>
                </a:solidFill>
                <a:latin typeface="Georgia"/>
                <a:cs typeface="Georgia"/>
                <a:hlinkClick r:id="rId3"/>
              </a:rPr>
              <a:t>heverge.com</a:t>
            </a:r>
            <a:r>
              <a:rPr sz="975" i="1" spc="-4" dirty="0">
                <a:solidFill>
                  <a:srgbClr val="001F5F"/>
                </a:solidFill>
                <a:latin typeface="Georgia"/>
                <a:cs typeface="Georgia"/>
                <a:hlinkClick r:id="rId3"/>
              </a:rPr>
              <a:t>/2017/5/25/15689462/alphago-ke-jie-game-2-result- </a:t>
            </a:r>
            <a:r>
              <a:rPr sz="975" i="1" spc="-4" dirty="0">
                <a:solidFill>
                  <a:srgbClr val="001F5F"/>
                </a:solidFill>
                <a:latin typeface="Georgia"/>
                <a:cs typeface="Georgia"/>
              </a:rPr>
              <a:t> google-</a:t>
            </a:r>
            <a:r>
              <a:rPr sz="975" i="1" spc="-4" dirty="0" err="1">
                <a:solidFill>
                  <a:srgbClr val="001F5F"/>
                </a:solidFill>
                <a:latin typeface="Georgia"/>
                <a:cs typeface="Georgia"/>
              </a:rPr>
              <a:t>deepmind</a:t>
            </a:r>
            <a:r>
              <a:rPr sz="975" i="1" spc="-4" dirty="0">
                <a:solidFill>
                  <a:srgbClr val="001F5F"/>
                </a:solidFill>
                <a:latin typeface="Georgia"/>
                <a:cs typeface="Georgia"/>
              </a:rPr>
              <a:t>-china</a:t>
            </a:r>
            <a:endParaRPr sz="975" dirty="0">
              <a:latin typeface="Georgia"/>
              <a:cs typeface="Georgia"/>
            </a:endParaRPr>
          </a:p>
        </p:txBody>
      </p:sp>
      <p:sp>
        <p:nvSpPr>
          <p:cNvPr id="33" name="object 5">
            <a:extLst>
              <a:ext uri="{FF2B5EF4-FFF2-40B4-BE49-F238E27FC236}">
                <a16:creationId xmlns:a16="http://schemas.microsoft.com/office/drawing/2014/main" xmlns="" id="{B55F8647-5325-404B-8F95-95600F1A6A7B}"/>
              </a:ext>
            </a:extLst>
          </p:cNvPr>
          <p:cNvSpPr txBox="1"/>
          <p:nvPr/>
        </p:nvSpPr>
        <p:spPr>
          <a:xfrm>
            <a:off x="5410200" y="2492556"/>
            <a:ext cx="4255330" cy="2267841"/>
          </a:xfrm>
          <a:prstGeom prst="rect">
            <a:avLst/>
          </a:prstGeom>
        </p:spPr>
        <p:txBody>
          <a:bodyPr vert="horz" wrap="square" lIns="0" tIns="10835" rIns="0" bIns="0" rtlCol="0">
            <a:spAutoFit/>
          </a:bodyPr>
          <a:lstStyle/>
          <a:p>
            <a:pPr marL="10319" marR="71199">
              <a:spcBef>
                <a:spcPts val="85"/>
              </a:spcBef>
            </a:pPr>
            <a:r>
              <a:rPr sz="1625" spc="-4" dirty="0">
                <a:solidFill>
                  <a:srgbClr val="001F5F"/>
                </a:solidFill>
                <a:latin typeface="Georgia"/>
                <a:cs typeface="Georgia"/>
              </a:rPr>
              <a:t>A</a:t>
            </a:r>
            <a:r>
              <a:rPr sz="1300" spc="-4" dirty="0">
                <a:solidFill>
                  <a:srgbClr val="001F5F"/>
                </a:solidFill>
                <a:latin typeface="Georgia"/>
                <a:cs typeface="Georgia"/>
              </a:rPr>
              <a:t>LPHA</a:t>
            </a:r>
            <a:r>
              <a:rPr sz="1625" spc="-4" dirty="0">
                <a:solidFill>
                  <a:srgbClr val="001F5F"/>
                </a:solidFill>
                <a:latin typeface="Georgia"/>
                <a:cs typeface="Georgia"/>
              </a:rPr>
              <a:t>G</a:t>
            </a:r>
            <a:r>
              <a:rPr sz="1300" spc="-4" dirty="0">
                <a:solidFill>
                  <a:srgbClr val="001F5F"/>
                </a:solidFill>
                <a:latin typeface="Georgia"/>
                <a:cs typeface="Georgia"/>
              </a:rPr>
              <a:t>O </a:t>
            </a:r>
            <a:r>
              <a:rPr sz="1625" spc="-4" dirty="0">
                <a:solidFill>
                  <a:srgbClr val="001F5F"/>
                </a:solidFill>
                <a:latin typeface="Georgia"/>
                <a:cs typeface="Georgia"/>
              </a:rPr>
              <a:t>has defeated </a:t>
            </a:r>
            <a:r>
              <a:rPr sz="1625" dirty="0" err="1">
                <a:solidFill>
                  <a:srgbClr val="001F5F"/>
                </a:solidFill>
                <a:latin typeface="Georgia"/>
                <a:cs typeface="Georgia"/>
              </a:rPr>
              <a:t>Ke</a:t>
            </a:r>
            <a:r>
              <a:rPr sz="1625" dirty="0">
                <a:solidFill>
                  <a:srgbClr val="001F5F"/>
                </a:solidFill>
                <a:latin typeface="Georgia"/>
                <a:cs typeface="Georgia"/>
              </a:rPr>
              <a:t> </a:t>
            </a:r>
            <a:r>
              <a:rPr sz="1625" spc="-4" dirty="0" err="1">
                <a:solidFill>
                  <a:srgbClr val="001F5F"/>
                </a:solidFill>
                <a:latin typeface="Georgia"/>
                <a:cs typeface="Georgia"/>
              </a:rPr>
              <a:t>Jie</a:t>
            </a:r>
            <a:r>
              <a:rPr sz="1625" spc="-4" dirty="0">
                <a:solidFill>
                  <a:srgbClr val="001F5F"/>
                </a:solidFill>
                <a:latin typeface="Georgia"/>
                <a:cs typeface="Georgia"/>
              </a:rPr>
              <a:t>, the world’s  </a:t>
            </a:r>
            <a:r>
              <a:rPr sz="1625" dirty="0">
                <a:solidFill>
                  <a:srgbClr val="001F5F"/>
                </a:solidFill>
                <a:latin typeface="Georgia"/>
                <a:cs typeface="Georgia"/>
              </a:rPr>
              <a:t>number one Go </a:t>
            </a:r>
            <a:r>
              <a:rPr sz="1625" spc="-4" dirty="0">
                <a:solidFill>
                  <a:srgbClr val="001F5F"/>
                </a:solidFill>
                <a:latin typeface="Georgia"/>
                <a:cs typeface="Georgia"/>
              </a:rPr>
              <a:t>player, </a:t>
            </a:r>
            <a:r>
              <a:rPr sz="1625" dirty="0">
                <a:solidFill>
                  <a:srgbClr val="001F5F"/>
                </a:solidFill>
                <a:latin typeface="Georgia"/>
                <a:cs typeface="Georgia"/>
              </a:rPr>
              <a:t>in </a:t>
            </a:r>
            <a:r>
              <a:rPr sz="1625" spc="-4" dirty="0">
                <a:solidFill>
                  <a:srgbClr val="001F5F"/>
                </a:solidFill>
                <a:latin typeface="Georgia"/>
                <a:cs typeface="Georgia"/>
              </a:rPr>
              <a:t>their match,  </a:t>
            </a:r>
            <a:r>
              <a:rPr sz="1625" dirty="0">
                <a:solidFill>
                  <a:srgbClr val="001F5F"/>
                </a:solidFill>
                <a:latin typeface="Georgia"/>
                <a:cs typeface="Georgia"/>
              </a:rPr>
              <a:t>meaning </a:t>
            </a:r>
            <a:r>
              <a:rPr sz="1625" spc="-4" dirty="0">
                <a:solidFill>
                  <a:srgbClr val="001F5F"/>
                </a:solidFill>
                <a:latin typeface="Georgia"/>
                <a:cs typeface="Georgia"/>
              </a:rPr>
              <a:t>the </a:t>
            </a:r>
            <a:r>
              <a:rPr sz="1625" dirty="0">
                <a:solidFill>
                  <a:srgbClr val="001F5F"/>
                </a:solidFill>
                <a:latin typeface="Georgia"/>
                <a:cs typeface="Georgia"/>
              </a:rPr>
              <a:t>AI </a:t>
            </a:r>
            <a:r>
              <a:rPr sz="1625" spc="-4" dirty="0">
                <a:solidFill>
                  <a:srgbClr val="001F5F"/>
                </a:solidFill>
                <a:latin typeface="Georgia"/>
                <a:cs typeface="Georgia"/>
              </a:rPr>
              <a:t>has secured </a:t>
            </a:r>
            <a:r>
              <a:rPr sz="1625" dirty="0">
                <a:solidFill>
                  <a:srgbClr val="001F5F"/>
                </a:solidFill>
                <a:latin typeface="Georgia"/>
                <a:cs typeface="Georgia"/>
              </a:rPr>
              <a:t>a </a:t>
            </a:r>
            <a:r>
              <a:rPr sz="1625" spc="-4" dirty="0">
                <a:solidFill>
                  <a:srgbClr val="001F5F"/>
                </a:solidFill>
                <a:latin typeface="Georgia"/>
                <a:cs typeface="Georgia"/>
              </a:rPr>
              <a:t>clear victory.</a:t>
            </a:r>
            <a:endParaRPr sz="1625" dirty="0">
              <a:latin typeface="Georgia"/>
              <a:cs typeface="Georgia"/>
            </a:endParaRPr>
          </a:p>
          <a:p>
            <a:pPr>
              <a:spcBef>
                <a:spcPts val="33"/>
              </a:spcBef>
            </a:pPr>
            <a:endParaRPr sz="1666" dirty="0">
              <a:latin typeface="Times New Roman"/>
              <a:cs typeface="Times New Roman"/>
            </a:endParaRPr>
          </a:p>
          <a:p>
            <a:pPr marL="10319" marR="4128"/>
            <a:r>
              <a:rPr sz="1625" spc="-4" dirty="0">
                <a:solidFill>
                  <a:srgbClr val="001F5F"/>
                </a:solidFill>
                <a:latin typeface="Georgia"/>
                <a:cs typeface="Georgia"/>
              </a:rPr>
              <a:t>The win over </a:t>
            </a:r>
            <a:r>
              <a:rPr sz="1625" dirty="0" err="1">
                <a:solidFill>
                  <a:srgbClr val="001F5F"/>
                </a:solidFill>
                <a:latin typeface="Georgia"/>
                <a:cs typeface="Georgia"/>
              </a:rPr>
              <a:t>Ke</a:t>
            </a:r>
            <a:r>
              <a:rPr sz="1625" dirty="0">
                <a:solidFill>
                  <a:srgbClr val="001F5F"/>
                </a:solidFill>
                <a:latin typeface="Georgia"/>
                <a:cs typeface="Georgia"/>
              </a:rPr>
              <a:t>, </a:t>
            </a:r>
            <a:r>
              <a:rPr sz="1625" spc="-4" dirty="0">
                <a:solidFill>
                  <a:srgbClr val="001F5F"/>
                </a:solidFill>
                <a:latin typeface="Georgia"/>
                <a:cs typeface="Georgia"/>
              </a:rPr>
              <a:t>universally considered the  </a:t>
            </a:r>
            <a:r>
              <a:rPr sz="1625" dirty="0">
                <a:solidFill>
                  <a:srgbClr val="001F5F"/>
                </a:solidFill>
                <a:latin typeface="Georgia"/>
                <a:cs typeface="Georgia"/>
              </a:rPr>
              <a:t>best Go </a:t>
            </a:r>
            <a:r>
              <a:rPr sz="1625" spc="-4" dirty="0">
                <a:solidFill>
                  <a:srgbClr val="001F5F"/>
                </a:solidFill>
                <a:latin typeface="Georgia"/>
                <a:cs typeface="Georgia"/>
              </a:rPr>
              <a:t>player </a:t>
            </a:r>
            <a:r>
              <a:rPr sz="1625" dirty="0">
                <a:solidFill>
                  <a:srgbClr val="001F5F"/>
                </a:solidFill>
                <a:latin typeface="Georgia"/>
                <a:cs typeface="Georgia"/>
              </a:rPr>
              <a:t>in </a:t>
            </a:r>
            <a:r>
              <a:rPr sz="1625" spc="-4" dirty="0">
                <a:solidFill>
                  <a:srgbClr val="001F5F"/>
                </a:solidFill>
                <a:latin typeface="Georgia"/>
                <a:cs typeface="Georgia"/>
              </a:rPr>
              <a:t>the world, essentially  confirms that A</a:t>
            </a:r>
            <a:r>
              <a:rPr sz="1300" spc="-4" dirty="0">
                <a:solidFill>
                  <a:srgbClr val="001F5F"/>
                </a:solidFill>
                <a:latin typeface="Georgia"/>
                <a:cs typeface="Georgia"/>
              </a:rPr>
              <a:t>LPHA</a:t>
            </a:r>
            <a:r>
              <a:rPr sz="1625" spc="-4" dirty="0">
                <a:solidFill>
                  <a:srgbClr val="001F5F"/>
                </a:solidFill>
                <a:latin typeface="Georgia"/>
                <a:cs typeface="Georgia"/>
              </a:rPr>
              <a:t>G</a:t>
            </a:r>
            <a:r>
              <a:rPr sz="1300" spc="-4" dirty="0">
                <a:solidFill>
                  <a:srgbClr val="001F5F"/>
                </a:solidFill>
                <a:latin typeface="Georgia"/>
                <a:cs typeface="Georgia"/>
              </a:rPr>
              <a:t>O </a:t>
            </a:r>
            <a:r>
              <a:rPr sz="1625" spc="-4" dirty="0">
                <a:solidFill>
                  <a:srgbClr val="001F5F"/>
                </a:solidFill>
                <a:latin typeface="Georgia"/>
                <a:cs typeface="Georgia"/>
              </a:rPr>
              <a:t>has surpassed  human </a:t>
            </a:r>
            <a:r>
              <a:rPr sz="1625" dirty="0">
                <a:solidFill>
                  <a:srgbClr val="001F5F"/>
                </a:solidFill>
                <a:latin typeface="Georgia"/>
                <a:cs typeface="Georgia"/>
              </a:rPr>
              <a:t>Go ability a </a:t>
            </a:r>
            <a:r>
              <a:rPr sz="1625" spc="-4" dirty="0">
                <a:solidFill>
                  <a:srgbClr val="001F5F"/>
                </a:solidFill>
                <a:latin typeface="Georgia"/>
                <a:cs typeface="Georgia"/>
              </a:rPr>
              <a:t>little over </a:t>
            </a:r>
            <a:r>
              <a:rPr sz="1625" dirty="0">
                <a:solidFill>
                  <a:srgbClr val="001F5F"/>
                </a:solidFill>
                <a:latin typeface="Georgia"/>
                <a:cs typeface="Georgia"/>
              </a:rPr>
              <a:t>a </a:t>
            </a:r>
            <a:r>
              <a:rPr sz="1625" spc="-4" dirty="0">
                <a:solidFill>
                  <a:srgbClr val="001F5F"/>
                </a:solidFill>
                <a:latin typeface="Georgia"/>
                <a:cs typeface="Georgia"/>
              </a:rPr>
              <a:t>year </a:t>
            </a:r>
            <a:r>
              <a:rPr sz="1625" dirty="0">
                <a:solidFill>
                  <a:srgbClr val="001F5F"/>
                </a:solidFill>
                <a:latin typeface="Georgia"/>
                <a:cs typeface="Georgia"/>
              </a:rPr>
              <a:t>after  </a:t>
            </a:r>
            <a:r>
              <a:rPr sz="1625" spc="-4" dirty="0">
                <a:solidFill>
                  <a:srgbClr val="001F5F"/>
                </a:solidFill>
                <a:latin typeface="Georgia"/>
                <a:cs typeface="Georgia"/>
              </a:rPr>
              <a:t>the </a:t>
            </a:r>
            <a:r>
              <a:rPr sz="1625" dirty="0">
                <a:solidFill>
                  <a:srgbClr val="001F5F"/>
                </a:solidFill>
                <a:latin typeface="Georgia"/>
                <a:cs typeface="Georgia"/>
              </a:rPr>
              <a:t>AI </a:t>
            </a:r>
            <a:r>
              <a:rPr sz="1625" spc="-4" dirty="0">
                <a:solidFill>
                  <a:srgbClr val="001F5F"/>
                </a:solidFill>
                <a:latin typeface="Georgia"/>
                <a:cs typeface="Georgia"/>
              </a:rPr>
              <a:t>first beat </a:t>
            </a:r>
            <a:r>
              <a:rPr sz="1625" dirty="0">
                <a:solidFill>
                  <a:srgbClr val="001F5F"/>
                </a:solidFill>
                <a:latin typeface="Georgia"/>
                <a:cs typeface="Georgia"/>
              </a:rPr>
              <a:t>Lee</a:t>
            </a:r>
            <a:r>
              <a:rPr sz="1625" spc="-12" dirty="0">
                <a:solidFill>
                  <a:srgbClr val="001F5F"/>
                </a:solidFill>
                <a:latin typeface="Georgia"/>
                <a:cs typeface="Georgia"/>
              </a:rPr>
              <a:t> </a:t>
            </a:r>
            <a:r>
              <a:rPr sz="1625" spc="-4" dirty="0">
                <a:solidFill>
                  <a:srgbClr val="001F5F"/>
                </a:solidFill>
                <a:latin typeface="Georgia"/>
                <a:cs typeface="Georgia"/>
              </a:rPr>
              <a:t>Se-dol.</a:t>
            </a:r>
            <a:endParaRPr sz="1625" dirty="0">
              <a:latin typeface="Georgia"/>
              <a:cs typeface="Georgia"/>
            </a:endParaRPr>
          </a:p>
        </p:txBody>
      </p:sp>
      <p:sp>
        <p:nvSpPr>
          <p:cNvPr id="8" name="Rectangle 5">
            <a:extLst>
              <a:ext uri="{FF2B5EF4-FFF2-40B4-BE49-F238E27FC236}">
                <a16:creationId xmlns:a16="http://schemas.microsoft.com/office/drawing/2014/main" xmlns="" id="{B2D3200E-5553-F28F-D28C-09A4B2AF56A2}"/>
              </a:ext>
            </a:extLst>
          </p:cNvPr>
          <p:cNvSpPr txBox="1">
            <a:spLocks noChangeArrowheads="1"/>
          </p:cNvSpPr>
          <p:nvPr/>
        </p:nvSpPr>
        <p:spPr>
          <a:xfrm>
            <a:off x="266701" y="0"/>
            <a:ext cx="9601200" cy="796304"/>
          </a:xfrm>
          <a:prstGeom prst="rect">
            <a:avLst/>
          </a:prstGeom>
        </p:spPr>
        <p:txBody>
          <a:bodyPr rIns="132080" anchor="ctr"/>
          <a:lstStyle>
            <a:lvl1pPr>
              <a:defRPr>
                <a:latin typeface="+mj-lt"/>
                <a:ea typeface="+mj-ea"/>
                <a:cs typeface="+mj-cs"/>
              </a:defRPr>
            </a:lvl1pPr>
          </a:lstStyle>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a:p>
            <a:pPr marL="10319" algn="ctr">
              <a:spcBef>
                <a:spcPts val="81"/>
              </a:spcBef>
            </a:pPr>
            <a:r>
              <a:rPr lang="en-US" sz="3200" b="1" dirty="0">
                <a:solidFill>
                  <a:schemeClr val="tx2"/>
                </a:solidFill>
                <a:latin typeface="Arial" panose="020B0604020202020204" pitchFamily="34" charset="0"/>
                <a:cs typeface="Arial" panose="020B0604020202020204" pitchFamily="34" charset="0"/>
              </a:rPr>
              <a:t>From Mythology to Science Fiction</a:t>
            </a:r>
            <a:endParaRPr lang="nl-NL" sz="3200" b="1" kern="0" dirty="0">
              <a:solidFill>
                <a:schemeClr val="tx2"/>
              </a:solidFill>
              <a:latin typeface="Arial" panose="020B0604020202020204" pitchFamily="34" charset="0"/>
              <a:cs typeface="Arial" panose="020B0604020202020204" pitchFamily="34" charset="0"/>
            </a:endParaRPr>
          </a:p>
        </p:txBody>
      </p:sp>
      <p:sp>
        <p:nvSpPr>
          <p:cNvPr id="2" name="Rectangle 5">
            <a:extLst>
              <a:ext uri="{FF2B5EF4-FFF2-40B4-BE49-F238E27FC236}">
                <a16:creationId xmlns:a16="http://schemas.microsoft.com/office/drawing/2014/main" xmlns="" id="{B85605FA-7D4B-C805-CBE5-14E29AE6866B}"/>
              </a:ext>
            </a:extLst>
          </p:cNvPr>
          <p:cNvSpPr txBox="1">
            <a:spLocks noChangeArrowheads="1"/>
          </p:cNvSpPr>
          <p:nvPr/>
        </p:nvSpPr>
        <p:spPr>
          <a:xfrm>
            <a:off x="902530" y="5761026"/>
            <a:ext cx="9601200" cy="951989"/>
          </a:xfrm>
          <a:prstGeom prst="rect">
            <a:avLst/>
          </a:prstGeom>
        </p:spPr>
        <p:txBody>
          <a:bodyPr rIns="132080" anchor="ctr"/>
          <a:lstStyle>
            <a:lvl1pPr>
              <a:defRPr>
                <a:latin typeface="+mj-lt"/>
                <a:ea typeface="+mj-ea"/>
                <a:cs typeface="+mj-cs"/>
              </a:defRPr>
            </a:lvl1pPr>
          </a:lstStyle>
          <a:p>
            <a:pPr marL="10319">
              <a:spcBef>
                <a:spcPts val="81"/>
              </a:spcBef>
            </a:pPr>
            <a:r>
              <a:rPr lang="nl-NL" sz="2800" b="1" kern="0" dirty="0">
                <a:solidFill>
                  <a:schemeClr val="tx2"/>
                </a:solidFill>
                <a:latin typeface="Arial" panose="020B0604020202020204" pitchFamily="34" charset="0"/>
                <a:cs typeface="Arial" panose="020B0604020202020204" pitchFamily="34" charset="0"/>
              </a:rPr>
              <a:t>Exit van den Herik (2017)</a:t>
            </a:r>
          </a:p>
        </p:txBody>
      </p:sp>
      <p:pic>
        <p:nvPicPr>
          <p:cNvPr id="3" name="Picture 2" descr="Afbeeldingsresultaat voor exit verkeersbord">
            <a:extLst>
              <a:ext uri="{FF2B5EF4-FFF2-40B4-BE49-F238E27FC236}">
                <a16:creationId xmlns:a16="http://schemas.microsoft.com/office/drawing/2014/main" xmlns="" id="{93A39D99-19F7-3D85-147E-633CCC23D773}"/>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15200" y="5027655"/>
            <a:ext cx="1319009" cy="1611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84880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6" name="object 3">
            <a:extLst>
              <a:ext uri="{FF2B5EF4-FFF2-40B4-BE49-F238E27FC236}">
                <a16:creationId xmlns:a16="http://schemas.microsoft.com/office/drawing/2014/main" xmlns="" id="{3605FB31-220C-6E46-B5D7-96EF6BD1E0A4}"/>
              </a:ext>
            </a:extLst>
          </p:cNvPr>
          <p:cNvSpPr txBox="1"/>
          <p:nvPr/>
        </p:nvSpPr>
        <p:spPr>
          <a:xfrm>
            <a:off x="286180" y="2032013"/>
            <a:ext cx="7486220" cy="923490"/>
          </a:xfrm>
          <a:prstGeom prst="rect">
            <a:avLst/>
          </a:prstGeom>
        </p:spPr>
        <p:txBody>
          <a:bodyPr vert="horz" wrap="square" lIns="0" tIns="10319" rIns="0" bIns="0" rtlCol="0">
            <a:spAutoFit/>
          </a:bodyPr>
          <a:lstStyle/>
          <a:p>
            <a:pPr marL="157361" indent="-147042">
              <a:spcBef>
                <a:spcPts val="81"/>
              </a:spcBef>
              <a:buFont typeface="Arial"/>
              <a:buChar char="•"/>
              <a:tabLst>
                <a:tab pos="157877" algn="l"/>
              </a:tabLst>
            </a:pPr>
            <a:r>
              <a:rPr sz="2925" dirty="0">
                <a:solidFill>
                  <a:srgbClr val="001157"/>
                </a:solidFill>
                <a:latin typeface="Georgia"/>
              </a:rPr>
              <a:t>201</a:t>
            </a:r>
            <a:r>
              <a:rPr lang="nl-NL" sz="2925" dirty="0">
                <a:solidFill>
                  <a:srgbClr val="001157"/>
                </a:solidFill>
                <a:latin typeface="Georgia"/>
              </a:rPr>
              <a:t>7</a:t>
            </a:r>
            <a:r>
              <a:rPr sz="2925" dirty="0">
                <a:solidFill>
                  <a:srgbClr val="001157"/>
                </a:solidFill>
                <a:latin typeface="Georgia"/>
              </a:rPr>
              <a:t> –</a:t>
            </a:r>
            <a:r>
              <a:rPr lang="nl-NL" sz="2925" dirty="0">
                <a:solidFill>
                  <a:srgbClr val="001157"/>
                </a:solidFill>
                <a:latin typeface="Georgia"/>
              </a:rPr>
              <a:t> </a:t>
            </a:r>
            <a:r>
              <a:rPr lang="nl-NL" sz="2925" dirty="0" err="1">
                <a:solidFill>
                  <a:srgbClr val="001157"/>
                </a:solidFill>
                <a:latin typeface="Georgia"/>
              </a:rPr>
              <a:t>AlphaGo</a:t>
            </a:r>
            <a:r>
              <a:rPr lang="nl-NL" sz="2925" dirty="0">
                <a:solidFill>
                  <a:srgbClr val="001157"/>
                </a:solidFill>
                <a:latin typeface="Georgia"/>
              </a:rPr>
              <a:t> Zero </a:t>
            </a:r>
            <a:r>
              <a:rPr lang="nl-NL" sz="2925" dirty="0" err="1">
                <a:solidFill>
                  <a:srgbClr val="001157"/>
                </a:solidFill>
                <a:latin typeface="Georgia"/>
              </a:rPr>
              <a:t>defeats</a:t>
            </a:r>
            <a:r>
              <a:rPr lang="nl-NL" sz="2925" dirty="0">
                <a:solidFill>
                  <a:srgbClr val="001157"/>
                </a:solidFill>
                <a:latin typeface="Georgia"/>
              </a:rPr>
              <a:t> </a:t>
            </a:r>
          </a:p>
          <a:p>
            <a:pPr marL="10319">
              <a:spcBef>
                <a:spcPts val="81"/>
              </a:spcBef>
              <a:tabLst>
                <a:tab pos="157877" algn="l"/>
              </a:tabLst>
            </a:pPr>
            <a:r>
              <a:rPr lang="nl-NL" sz="2925" dirty="0">
                <a:solidFill>
                  <a:srgbClr val="001157"/>
                </a:solidFill>
                <a:latin typeface="Georgia"/>
              </a:rPr>
              <a:t> computer </a:t>
            </a:r>
            <a:r>
              <a:rPr lang="nl-NL" sz="2925" dirty="0" err="1">
                <a:solidFill>
                  <a:srgbClr val="001157"/>
                </a:solidFill>
                <a:latin typeface="Georgia"/>
              </a:rPr>
              <a:t>world</a:t>
            </a:r>
            <a:r>
              <a:rPr lang="nl-NL" sz="2925" dirty="0">
                <a:solidFill>
                  <a:srgbClr val="001157"/>
                </a:solidFill>
                <a:latin typeface="Georgia"/>
              </a:rPr>
              <a:t> </a:t>
            </a:r>
            <a:r>
              <a:rPr lang="nl-NL" sz="2925" dirty="0" err="1">
                <a:solidFill>
                  <a:srgbClr val="001157"/>
                </a:solidFill>
                <a:latin typeface="Georgia"/>
              </a:rPr>
              <a:t>champion</a:t>
            </a:r>
            <a:r>
              <a:rPr lang="nl-NL" sz="2925" dirty="0">
                <a:solidFill>
                  <a:srgbClr val="001157"/>
                </a:solidFill>
                <a:latin typeface="Georgia"/>
              </a:rPr>
              <a:t> </a:t>
            </a:r>
            <a:r>
              <a:rPr lang="nl-NL" sz="2925" dirty="0" err="1">
                <a:solidFill>
                  <a:srgbClr val="001157"/>
                </a:solidFill>
                <a:latin typeface="Georgia"/>
              </a:rPr>
              <a:t>by</a:t>
            </a:r>
            <a:r>
              <a:rPr lang="nl-NL" sz="2925" dirty="0">
                <a:solidFill>
                  <a:srgbClr val="001157"/>
                </a:solidFill>
                <a:latin typeface="Georgia"/>
              </a:rPr>
              <a:t> 100 - 0</a:t>
            </a:r>
            <a:endParaRPr sz="2925" dirty="0">
              <a:solidFill>
                <a:srgbClr val="001157"/>
              </a:solidFill>
              <a:latin typeface="Georgia"/>
            </a:endParaRPr>
          </a:p>
        </p:txBody>
      </p:sp>
      <p:sp>
        <p:nvSpPr>
          <p:cNvPr id="17" name="Rectangle 5">
            <a:extLst>
              <a:ext uri="{FF2B5EF4-FFF2-40B4-BE49-F238E27FC236}">
                <a16:creationId xmlns:a16="http://schemas.microsoft.com/office/drawing/2014/main" xmlns="" id="{0474C23E-91BA-0C46-8CCB-5EEB2B04A239}"/>
              </a:ext>
            </a:extLst>
          </p:cNvPr>
          <p:cNvSpPr txBox="1">
            <a:spLocks noChangeArrowheads="1"/>
          </p:cNvSpPr>
          <p:nvPr/>
        </p:nvSpPr>
        <p:spPr>
          <a:xfrm>
            <a:off x="152401" y="1104900"/>
            <a:ext cx="9601200" cy="1359733"/>
          </a:xfrm>
          <a:prstGeom prst="rect">
            <a:avLst/>
          </a:prstGeom>
        </p:spPr>
        <p:txBody>
          <a:bodyPr rIns="132080" anchor="ctr"/>
          <a:lstStyle>
            <a:lvl1pPr>
              <a:defRPr>
                <a:latin typeface="+mj-lt"/>
                <a:ea typeface="+mj-ea"/>
                <a:cs typeface="+mj-cs"/>
              </a:defRPr>
            </a:lvl1pPr>
          </a:lstStyle>
          <a:p>
            <a:pPr marL="10319">
              <a:spcBef>
                <a:spcPts val="81"/>
              </a:spcBef>
            </a:pPr>
            <a:r>
              <a:rPr lang="nl-NL" sz="2800" b="1" kern="0" dirty="0">
                <a:solidFill>
                  <a:schemeClr val="tx2"/>
                </a:solidFill>
                <a:latin typeface="Arial" panose="020B0604020202020204" pitchFamily="34" charset="0"/>
                <a:cs typeface="Arial" panose="020B0604020202020204" pitchFamily="34" charset="0"/>
              </a:rPr>
              <a:t>The step </a:t>
            </a:r>
            <a:r>
              <a:rPr lang="nl-NL" sz="2800" b="1" kern="0" dirty="0" err="1">
                <a:solidFill>
                  <a:schemeClr val="tx2"/>
                </a:solidFill>
                <a:latin typeface="Arial" panose="020B0604020202020204" pitchFamily="34" charset="0"/>
                <a:cs typeface="Arial" panose="020B0604020202020204" pitchFamily="34" charset="0"/>
              </a:rPr>
              <a:t>to</a:t>
            </a:r>
            <a:r>
              <a:rPr lang="nl-NL" sz="2800" b="1" kern="0" dirty="0">
                <a:solidFill>
                  <a:schemeClr val="tx2"/>
                </a:solidFill>
                <a:latin typeface="Arial" panose="020B0604020202020204" pitchFamily="34" charset="0"/>
                <a:cs typeface="Arial" panose="020B0604020202020204" pitchFamily="34" charset="0"/>
              </a:rPr>
              <a:t> </a:t>
            </a:r>
            <a:r>
              <a:rPr lang="nl-NL" sz="2800" b="1" kern="0" dirty="0" err="1">
                <a:solidFill>
                  <a:schemeClr val="tx2"/>
                </a:solidFill>
                <a:latin typeface="Arial" panose="020B0604020202020204" pitchFamily="34" charset="0"/>
                <a:cs typeface="Arial" panose="020B0604020202020204" pitchFamily="34" charset="0"/>
              </a:rPr>
              <a:t>Deep</a:t>
            </a:r>
            <a:r>
              <a:rPr lang="nl-NL" sz="2800" b="1" kern="0" dirty="0">
                <a:solidFill>
                  <a:schemeClr val="tx2"/>
                </a:solidFill>
                <a:latin typeface="Arial" panose="020B0604020202020204" pitchFamily="34" charset="0"/>
                <a:cs typeface="Arial" panose="020B0604020202020204" pitchFamily="34" charset="0"/>
              </a:rPr>
              <a:t> Learning</a:t>
            </a:r>
          </a:p>
          <a:p>
            <a:pPr marL="10319">
              <a:spcBef>
                <a:spcPts val="81"/>
              </a:spcBef>
            </a:pPr>
            <a:r>
              <a:rPr lang="nl-NL" sz="2800" b="1" kern="0" dirty="0">
                <a:solidFill>
                  <a:schemeClr val="tx2"/>
                </a:solidFill>
                <a:latin typeface="Arial" panose="020B0604020202020204" pitchFamily="34" charset="0"/>
                <a:cs typeface="Arial" panose="020B0604020202020204" pitchFamily="34" charset="0"/>
              </a:rPr>
              <a:t>(i.e., without human </a:t>
            </a:r>
            <a:r>
              <a:rPr lang="nl-NL" sz="2800" b="1" kern="0" dirty="0" err="1">
                <a:solidFill>
                  <a:schemeClr val="tx2"/>
                </a:solidFill>
                <a:latin typeface="Arial" panose="020B0604020202020204" pitchFamily="34" charset="0"/>
                <a:cs typeface="Arial" panose="020B0604020202020204" pitchFamily="34" charset="0"/>
              </a:rPr>
              <a:t>knowledge</a:t>
            </a:r>
            <a:r>
              <a:rPr lang="nl-NL" sz="2800" b="1" kern="0" dirty="0">
                <a:solidFill>
                  <a:schemeClr val="tx2"/>
                </a:solidFill>
                <a:latin typeface="Arial" panose="020B0604020202020204" pitchFamily="34" charset="0"/>
                <a:cs typeface="Arial" panose="020B0604020202020204" pitchFamily="34" charset="0"/>
              </a:rPr>
              <a:t>)</a:t>
            </a:r>
          </a:p>
          <a:p>
            <a:pPr marL="10319">
              <a:spcBef>
                <a:spcPts val="81"/>
              </a:spcBef>
            </a:pPr>
            <a:endParaRPr lang="nl-NL" sz="2800" b="1" kern="0" dirty="0">
              <a:solidFill>
                <a:schemeClr val="tx2"/>
              </a:solidFill>
              <a:latin typeface="Arial" panose="020B0604020202020204" pitchFamily="34" charset="0"/>
              <a:cs typeface="Arial" panose="020B0604020202020204" pitchFamily="34" charset="0"/>
            </a:endParaRPr>
          </a:p>
        </p:txBody>
      </p:sp>
      <p:sp>
        <p:nvSpPr>
          <p:cNvPr id="18" name="object 4">
            <a:extLst>
              <a:ext uri="{FF2B5EF4-FFF2-40B4-BE49-F238E27FC236}">
                <a16:creationId xmlns:a16="http://schemas.microsoft.com/office/drawing/2014/main" xmlns="" id="{57A135F0-E289-9940-90D8-70BDE6A2B7B6}"/>
              </a:ext>
            </a:extLst>
          </p:cNvPr>
          <p:cNvSpPr/>
          <p:nvPr/>
        </p:nvSpPr>
        <p:spPr>
          <a:xfrm>
            <a:off x="300735" y="3462391"/>
            <a:ext cx="6227159" cy="2947035"/>
          </a:xfrm>
          <a:prstGeom prst="rect">
            <a:avLst/>
          </a:prstGeom>
          <a:blipFill>
            <a:blip r:embed="rId2" cstate="print"/>
            <a:stretch>
              <a:fillRect/>
            </a:stretch>
          </a:blipFill>
        </p:spPr>
        <p:txBody>
          <a:bodyPr wrap="square" lIns="0" tIns="0" rIns="0" bIns="0" rtlCol="0"/>
          <a:lstStyle/>
          <a:p>
            <a:endParaRPr sz="1463"/>
          </a:p>
        </p:txBody>
      </p:sp>
      <p:sp>
        <p:nvSpPr>
          <p:cNvPr id="7" name="Rectangle 5">
            <a:extLst>
              <a:ext uri="{FF2B5EF4-FFF2-40B4-BE49-F238E27FC236}">
                <a16:creationId xmlns:a16="http://schemas.microsoft.com/office/drawing/2014/main" xmlns="" id="{3C89A623-5976-46D9-89D5-4EAD8226CC0F}"/>
              </a:ext>
            </a:extLst>
          </p:cNvPr>
          <p:cNvSpPr txBox="1">
            <a:spLocks noChangeArrowheads="1"/>
          </p:cNvSpPr>
          <p:nvPr/>
        </p:nvSpPr>
        <p:spPr>
          <a:xfrm>
            <a:off x="266701" y="0"/>
            <a:ext cx="9601200" cy="796304"/>
          </a:xfrm>
          <a:prstGeom prst="rect">
            <a:avLst/>
          </a:prstGeom>
        </p:spPr>
        <p:txBody>
          <a:bodyPr rIns="132080" anchor="ctr"/>
          <a:lstStyle>
            <a:lvl1pPr>
              <a:defRPr>
                <a:latin typeface="+mj-lt"/>
                <a:ea typeface="+mj-ea"/>
                <a:cs typeface="+mj-cs"/>
              </a:defRPr>
            </a:lvl1pPr>
          </a:lstStyle>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a:p>
            <a:pPr marL="10319" algn="ctr">
              <a:spcBef>
                <a:spcPts val="81"/>
              </a:spcBef>
            </a:pPr>
            <a:r>
              <a:rPr lang="en-US" sz="3200" b="1" dirty="0">
                <a:solidFill>
                  <a:schemeClr val="tx2"/>
                </a:solidFill>
                <a:latin typeface="Arial" panose="020B0604020202020204" pitchFamily="34" charset="0"/>
                <a:cs typeface="Arial" panose="020B0604020202020204" pitchFamily="34" charset="0"/>
              </a:rPr>
              <a:t>From Mythology to Science Fiction</a:t>
            </a:r>
            <a:endParaRPr lang="nl-NL" sz="3200" b="1" kern="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1951288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xmlns="" id="{68FF5099-9875-904A-B04E-D7BDE75CE755}"/>
              </a:ext>
            </a:extLst>
          </p:cNvPr>
          <p:cNvSpPr txBox="1">
            <a:spLocks/>
          </p:cNvSpPr>
          <p:nvPr/>
        </p:nvSpPr>
        <p:spPr>
          <a:xfrm>
            <a:off x="4572000" y="5515172"/>
            <a:ext cx="5181601" cy="610583"/>
          </a:xfrm>
          <a:prstGeom prst="rect">
            <a:avLst/>
          </a:prstGeom>
        </p:spPr>
        <p:txBody>
          <a:bodyPr/>
          <a:lstStyle>
            <a:lvl1pPr>
              <a:defRPr>
                <a:latin typeface="+mj-lt"/>
                <a:ea typeface="+mj-ea"/>
                <a:cs typeface="+mj-cs"/>
              </a:defRPr>
            </a:lvl1pPr>
          </a:lstStyle>
          <a:p>
            <a:endParaRPr lang="en-GB" altLang="nl-NL" sz="1400" spc="-4" dirty="0">
              <a:solidFill>
                <a:srgbClr val="1E497D"/>
              </a:solidFill>
              <a:latin typeface="Georgia"/>
              <a:ea typeface="+mn-ea"/>
              <a:cs typeface="+mn-cs"/>
            </a:endParaRPr>
          </a:p>
        </p:txBody>
      </p:sp>
      <p:sp>
        <p:nvSpPr>
          <p:cNvPr id="16" name="object 3">
            <a:extLst>
              <a:ext uri="{FF2B5EF4-FFF2-40B4-BE49-F238E27FC236}">
                <a16:creationId xmlns:a16="http://schemas.microsoft.com/office/drawing/2014/main" xmlns="" id="{E510990F-CDDE-C949-97D9-AE991817B925}"/>
              </a:ext>
            </a:extLst>
          </p:cNvPr>
          <p:cNvSpPr txBox="1"/>
          <p:nvPr/>
        </p:nvSpPr>
        <p:spPr>
          <a:xfrm>
            <a:off x="286180" y="2032013"/>
            <a:ext cx="9543620" cy="910666"/>
          </a:xfrm>
          <a:prstGeom prst="rect">
            <a:avLst/>
          </a:prstGeom>
        </p:spPr>
        <p:txBody>
          <a:bodyPr vert="horz" wrap="square" lIns="0" tIns="10319" rIns="0" bIns="0" rtlCol="0">
            <a:spAutoFit/>
          </a:bodyPr>
          <a:lstStyle/>
          <a:p>
            <a:pPr marL="157361" indent="-147042">
              <a:spcBef>
                <a:spcPts val="81"/>
              </a:spcBef>
              <a:buFont typeface="Arial"/>
              <a:buChar char="•"/>
              <a:tabLst>
                <a:tab pos="157877" algn="l"/>
              </a:tabLst>
            </a:pPr>
            <a:r>
              <a:rPr sz="2925" dirty="0">
                <a:solidFill>
                  <a:srgbClr val="001157"/>
                </a:solidFill>
                <a:latin typeface="Georgia"/>
              </a:rPr>
              <a:t>201</a:t>
            </a:r>
            <a:r>
              <a:rPr lang="nl-NL" sz="2925" dirty="0">
                <a:solidFill>
                  <a:srgbClr val="001157"/>
                </a:solidFill>
                <a:latin typeface="Georgia"/>
              </a:rPr>
              <a:t>7</a:t>
            </a:r>
            <a:r>
              <a:rPr sz="2925" dirty="0">
                <a:solidFill>
                  <a:srgbClr val="001157"/>
                </a:solidFill>
                <a:latin typeface="Georgia"/>
              </a:rPr>
              <a:t> –</a:t>
            </a:r>
            <a:r>
              <a:rPr lang="nl-NL" sz="2925" dirty="0">
                <a:solidFill>
                  <a:srgbClr val="001157"/>
                </a:solidFill>
                <a:latin typeface="Georgia"/>
              </a:rPr>
              <a:t> </a:t>
            </a:r>
            <a:r>
              <a:rPr lang="nl-NL" sz="2925" dirty="0" err="1">
                <a:solidFill>
                  <a:srgbClr val="001157"/>
                </a:solidFill>
                <a:latin typeface="Georgia"/>
              </a:rPr>
              <a:t>AlphaZero</a:t>
            </a:r>
            <a:r>
              <a:rPr lang="nl-NL" sz="2925" dirty="0">
                <a:solidFill>
                  <a:srgbClr val="001157"/>
                </a:solidFill>
                <a:latin typeface="Georgia"/>
              </a:rPr>
              <a:t> </a:t>
            </a:r>
            <a:r>
              <a:rPr lang="nl-NL" sz="2925" dirty="0" err="1">
                <a:solidFill>
                  <a:srgbClr val="001157"/>
                </a:solidFill>
                <a:latin typeface="Georgia"/>
              </a:rPr>
              <a:t>defeats</a:t>
            </a:r>
            <a:r>
              <a:rPr lang="nl-NL" sz="2925" dirty="0">
                <a:solidFill>
                  <a:srgbClr val="001157"/>
                </a:solidFill>
                <a:latin typeface="Georgia"/>
              </a:rPr>
              <a:t> </a:t>
            </a:r>
            <a:r>
              <a:rPr lang="nl-NL" sz="2925" dirty="0" err="1">
                <a:solidFill>
                  <a:srgbClr val="001157"/>
                </a:solidFill>
                <a:latin typeface="Georgia"/>
              </a:rPr>
              <a:t>Stockfish</a:t>
            </a:r>
            <a:r>
              <a:rPr lang="nl-NL" sz="2925" dirty="0">
                <a:solidFill>
                  <a:srgbClr val="001157"/>
                </a:solidFill>
                <a:latin typeface="Georgia"/>
              </a:rPr>
              <a:t> </a:t>
            </a:r>
            <a:r>
              <a:rPr lang="nl-NL" sz="2925" dirty="0" err="1">
                <a:solidFill>
                  <a:srgbClr val="001157"/>
                </a:solidFill>
                <a:latin typeface="Georgia"/>
              </a:rPr>
              <a:t>by</a:t>
            </a:r>
            <a:r>
              <a:rPr lang="nl-NL" sz="2925" dirty="0">
                <a:solidFill>
                  <a:srgbClr val="001157"/>
                </a:solidFill>
                <a:latin typeface="Georgia"/>
              </a:rPr>
              <a:t> 28 – 0 (72 draws). </a:t>
            </a:r>
            <a:r>
              <a:rPr lang="nl-NL" sz="2925" dirty="0" err="1">
                <a:solidFill>
                  <a:srgbClr val="001157"/>
                </a:solidFill>
                <a:latin typeface="Georgia"/>
              </a:rPr>
              <a:t>Otherwise</a:t>
            </a:r>
            <a:r>
              <a:rPr lang="nl-NL" sz="2925" dirty="0">
                <a:solidFill>
                  <a:srgbClr val="001157"/>
                </a:solidFill>
                <a:latin typeface="Georgia"/>
              </a:rPr>
              <a:t> </a:t>
            </a:r>
            <a:r>
              <a:rPr lang="nl-NL" sz="2925" dirty="0" err="1">
                <a:solidFill>
                  <a:srgbClr val="001157"/>
                </a:solidFill>
                <a:latin typeface="Georgia"/>
              </a:rPr>
              <a:t>stated</a:t>
            </a:r>
            <a:r>
              <a:rPr lang="nl-NL" sz="2925" dirty="0">
                <a:solidFill>
                  <a:srgbClr val="001157"/>
                </a:solidFill>
                <a:latin typeface="Georgia"/>
              </a:rPr>
              <a:t>: 64 - 36</a:t>
            </a:r>
            <a:endParaRPr sz="2925" dirty="0">
              <a:solidFill>
                <a:srgbClr val="001157"/>
              </a:solidFill>
              <a:latin typeface="Georgia"/>
            </a:endParaRPr>
          </a:p>
        </p:txBody>
      </p:sp>
      <p:sp>
        <p:nvSpPr>
          <p:cNvPr id="17" name="Rectangle 5">
            <a:extLst>
              <a:ext uri="{FF2B5EF4-FFF2-40B4-BE49-F238E27FC236}">
                <a16:creationId xmlns:a16="http://schemas.microsoft.com/office/drawing/2014/main" xmlns="" id="{B5F2DCEB-B117-234D-B9BD-3046410B1816}"/>
              </a:ext>
            </a:extLst>
          </p:cNvPr>
          <p:cNvSpPr txBox="1">
            <a:spLocks noChangeArrowheads="1"/>
          </p:cNvSpPr>
          <p:nvPr/>
        </p:nvSpPr>
        <p:spPr>
          <a:xfrm>
            <a:off x="152401" y="1104900"/>
            <a:ext cx="9601200" cy="1359733"/>
          </a:xfrm>
          <a:prstGeom prst="rect">
            <a:avLst/>
          </a:prstGeom>
        </p:spPr>
        <p:txBody>
          <a:bodyPr rIns="132080" anchor="ctr"/>
          <a:lstStyle>
            <a:lvl1pPr>
              <a:defRPr>
                <a:latin typeface="+mj-lt"/>
                <a:ea typeface="+mj-ea"/>
                <a:cs typeface="+mj-cs"/>
              </a:defRPr>
            </a:lvl1pPr>
          </a:lstStyle>
          <a:p>
            <a:pPr marL="10319">
              <a:spcBef>
                <a:spcPts val="81"/>
              </a:spcBef>
            </a:pPr>
            <a:r>
              <a:rPr lang="nl-NL" sz="3200" b="1" kern="0" dirty="0" err="1">
                <a:solidFill>
                  <a:schemeClr val="tx2"/>
                </a:solidFill>
                <a:latin typeface="Arial" panose="020B0604020202020204" pitchFamily="34" charset="0"/>
                <a:cs typeface="Arial" panose="020B0604020202020204" pitchFamily="34" charset="0"/>
              </a:rPr>
              <a:t>Deep</a:t>
            </a:r>
            <a:r>
              <a:rPr lang="nl-NL" sz="3200" b="1" kern="0" dirty="0">
                <a:solidFill>
                  <a:schemeClr val="tx2"/>
                </a:solidFill>
                <a:latin typeface="Arial" panose="020B0604020202020204" pitchFamily="34" charset="0"/>
                <a:cs typeface="Arial" panose="020B0604020202020204" pitchFamily="34" charset="0"/>
              </a:rPr>
              <a:t> </a:t>
            </a:r>
            <a:r>
              <a:rPr lang="nl-NL" sz="3200" b="1" kern="0" dirty="0" err="1">
                <a:solidFill>
                  <a:schemeClr val="tx2"/>
                </a:solidFill>
                <a:latin typeface="Arial" panose="020B0604020202020204" pitchFamily="34" charset="0"/>
                <a:cs typeface="Arial" panose="020B0604020202020204" pitchFamily="34" charset="0"/>
              </a:rPr>
              <a:t>learning</a:t>
            </a:r>
            <a:r>
              <a:rPr lang="nl-NL" sz="3200" b="1" kern="0" dirty="0">
                <a:solidFill>
                  <a:schemeClr val="tx2"/>
                </a:solidFill>
                <a:latin typeface="Arial" panose="020B0604020202020204" pitchFamily="34" charset="0"/>
                <a:cs typeface="Arial" panose="020B0604020202020204" pitchFamily="34" charset="0"/>
              </a:rPr>
              <a:t> </a:t>
            </a:r>
            <a:r>
              <a:rPr lang="nl-NL" sz="3200" b="1" kern="0" dirty="0" err="1">
                <a:solidFill>
                  <a:schemeClr val="tx2"/>
                </a:solidFill>
                <a:latin typeface="Arial" panose="020B0604020202020204" pitchFamily="34" charset="0"/>
                <a:cs typeface="Arial" panose="020B0604020202020204" pitchFamily="34" charset="0"/>
              </a:rPr>
              <a:t>and</a:t>
            </a:r>
            <a:r>
              <a:rPr lang="nl-NL" sz="3200" b="1" kern="0" dirty="0">
                <a:solidFill>
                  <a:schemeClr val="tx2"/>
                </a:solidFill>
                <a:latin typeface="Arial" panose="020B0604020202020204" pitchFamily="34" charset="0"/>
                <a:cs typeface="Arial" panose="020B0604020202020204" pitchFamily="34" charset="0"/>
              </a:rPr>
              <a:t> </a:t>
            </a:r>
            <a:r>
              <a:rPr lang="nl-NL" sz="3200" b="1" kern="0" dirty="0" err="1">
                <a:solidFill>
                  <a:schemeClr val="tx2"/>
                </a:solidFill>
                <a:latin typeface="Arial" panose="020B0604020202020204" pitchFamily="34" charset="0"/>
                <a:cs typeface="Arial" panose="020B0604020202020204" pitchFamily="34" charset="0"/>
              </a:rPr>
              <a:t>chess</a:t>
            </a:r>
            <a:endParaRPr lang="nl-NL" sz="3200" b="1" kern="0"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p:txBody>
      </p:sp>
      <p:sp>
        <p:nvSpPr>
          <p:cNvPr id="18" name="object 4">
            <a:extLst>
              <a:ext uri="{FF2B5EF4-FFF2-40B4-BE49-F238E27FC236}">
                <a16:creationId xmlns:a16="http://schemas.microsoft.com/office/drawing/2014/main" xmlns="" id="{1DF8AC48-B03A-3F4F-A38A-2C034B3A9E50}"/>
              </a:ext>
            </a:extLst>
          </p:cNvPr>
          <p:cNvSpPr/>
          <p:nvPr/>
        </p:nvSpPr>
        <p:spPr>
          <a:xfrm>
            <a:off x="2971800" y="3429000"/>
            <a:ext cx="4953001" cy="2891904"/>
          </a:xfrm>
          <a:prstGeom prst="rect">
            <a:avLst/>
          </a:prstGeom>
          <a:blipFill>
            <a:blip r:embed="rId2" cstate="print"/>
            <a:stretch>
              <a:fillRect/>
            </a:stretch>
          </a:blipFill>
        </p:spPr>
        <p:txBody>
          <a:bodyPr wrap="square" lIns="0" tIns="0" rIns="0" bIns="0" rtlCol="0"/>
          <a:lstStyle/>
          <a:p>
            <a:endParaRPr sz="1463"/>
          </a:p>
        </p:txBody>
      </p:sp>
      <p:sp>
        <p:nvSpPr>
          <p:cNvPr id="6" name="Rectangle 5">
            <a:extLst>
              <a:ext uri="{FF2B5EF4-FFF2-40B4-BE49-F238E27FC236}">
                <a16:creationId xmlns:a16="http://schemas.microsoft.com/office/drawing/2014/main" xmlns="" id="{47BFA7BC-1EA5-DEEE-CA99-2E07C2B5D857}"/>
              </a:ext>
            </a:extLst>
          </p:cNvPr>
          <p:cNvSpPr txBox="1">
            <a:spLocks noChangeArrowheads="1"/>
          </p:cNvSpPr>
          <p:nvPr/>
        </p:nvSpPr>
        <p:spPr>
          <a:xfrm>
            <a:off x="266701" y="0"/>
            <a:ext cx="9601200" cy="796304"/>
          </a:xfrm>
          <a:prstGeom prst="rect">
            <a:avLst/>
          </a:prstGeom>
        </p:spPr>
        <p:txBody>
          <a:bodyPr rIns="132080" anchor="ctr"/>
          <a:lstStyle>
            <a:lvl1pPr>
              <a:defRPr>
                <a:latin typeface="+mj-lt"/>
                <a:ea typeface="+mj-ea"/>
                <a:cs typeface="+mj-cs"/>
              </a:defRPr>
            </a:lvl1pPr>
          </a:lstStyle>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a:p>
            <a:pPr marL="10319" algn="ctr">
              <a:spcBef>
                <a:spcPts val="81"/>
              </a:spcBef>
            </a:pPr>
            <a:r>
              <a:rPr lang="en-US" sz="3200" b="1" dirty="0">
                <a:solidFill>
                  <a:schemeClr val="tx2"/>
                </a:solidFill>
                <a:latin typeface="Arial" panose="020B0604020202020204" pitchFamily="34" charset="0"/>
                <a:cs typeface="Arial" panose="020B0604020202020204" pitchFamily="34" charset="0"/>
              </a:rPr>
              <a:t>From Mythology to Science Fiction</a:t>
            </a:r>
            <a:endParaRPr lang="nl-NL" sz="3200" b="1" kern="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4772399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47BFA7BC-1EA5-DEEE-CA99-2E07C2B5D857}"/>
              </a:ext>
            </a:extLst>
          </p:cNvPr>
          <p:cNvSpPr txBox="1">
            <a:spLocks noChangeArrowheads="1"/>
          </p:cNvSpPr>
          <p:nvPr/>
        </p:nvSpPr>
        <p:spPr>
          <a:xfrm>
            <a:off x="266701" y="0"/>
            <a:ext cx="9601200" cy="796304"/>
          </a:xfrm>
          <a:prstGeom prst="rect">
            <a:avLst/>
          </a:prstGeom>
        </p:spPr>
        <p:txBody>
          <a:bodyPr rIns="132080" anchor="ctr"/>
          <a:lstStyle>
            <a:lvl1pPr>
              <a:defRPr>
                <a:latin typeface="+mj-lt"/>
                <a:ea typeface="+mj-ea"/>
                <a:cs typeface="+mj-cs"/>
              </a:defRPr>
            </a:lvl1pPr>
          </a:lstStyle>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a:p>
            <a:pPr marL="10319" algn="ctr">
              <a:spcBef>
                <a:spcPts val="81"/>
              </a:spcBef>
            </a:pPr>
            <a:r>
              <a:rPr lang="en-US" sz="3200" b="1" dirty="0">
                <a:solidFill>
                  <a:schemeClr val="tx2"/>
                </a:solidFill>
                <a:latin typeface="Arial" panose="020B0604020202020204" pitchFamily="34" charset="0"/>
                <a:cs typeface="Arial" panose="020B0604020202020204" pitchFamily="34" charset="0"/>
              </a:rPr>
              <a:t>From Mythology to Science Fiction</a:t>
            </a:r>
            <a:endParaRPr lang="nl-NL" sz="3200" b="1" kern="0" dirty="0">
              <a:solidFill>
                <a:schemeClr val="tx2"/>
              </a:solidFill>
              <a:latin typeface="Arial" panose="020B0604020202020204" pitchFamily="34" charset="0"/>
              <a:cs typeface="Arial" panose="020B0604020202020204" pitchFamily="34" charset="0"/>
            </a:endParaRPr>
          </a:p>
        </p:txBody>
      </p:sp>
      <p:sp>
        <p:nvSpPr>
          <p:cNvPr id="3" name="Rectangle 5">
            <a:extLst>
              <a:ext uri="{FF2B5EF4-FFF2-40B4-BE49-F238E27FC236}">
                <a16:creationId xmlns:a16="http://schemas.microsoft.com/office/drawing/2014/main" xmlns="" id="{B4F058A3-C6A2-693D-5CB5-E1DC806EDD1C}"/>
              </a:ext>
            </a:extLst>
          </p:cNvPr>
          <p:cNvSpPr txBox="1">
            <a:spLocks noChangeArrowheads="1"/>
          </p:cNvSpPr>
          <p:nvPr/>
        </p:nvSpPr>
        <p:spPr>
          <a:xfrm>
            <a:off x="34662" y="2166190"/>
            <a:ext cx="9764712" cy="1447173"/>
          </a:xfrm>
          <a:prstGeom prst="rect">
            <a:avLst/>
          </a:prstGeom>
        </p:spPr>
        <p:txBody>
          <a:bodyPr rIns="132080" anchor="ctr"/>
          <a:lstStyle>
            <a:lvl1pPr>
              <a:defRPr>
                <a:latin typeface="+mj-lt"/>
                <a:ea typeface="+mj-ea"/>
                <a:cs typeface="+mj-cs"/>
              </a:defRPr>
            </a:lvl1pPr>
          </a:lstStyle>
          <a:p>
            <a:pPr marL="10319">
              <a:spcBef>
                <a:spcPts val="81"/>
              </a:spcBef>
            </a:pPr>
            <a:r>
              <a:rPr lang="nl-NL" sz="3200" b="1" dirty="0">
                <a:solidFill>
                  <a:schemeClr val="tx2"/>
                </a:solidFill>
                <a:latin typeface="Arial" panose="020B0604020202020204" pitchFamily="34" charset="0"/>
                <a:cs typeface="Arial" panose="020B0604020202020204" pitchFamily="34" charset="0"/>
              </a:rPr>
              <a:t>An </a:t>
            </a:r>
            <a:r>
              <a:rPr lang="nl-NL" sz="3200" b="1" dirty="0" err="1">
                <a:solidFill>
                  <a:schemeClr val="tx2"/>
                </a:solidFill>
                <a:latin typeface="Arial" panose="020B0604020202020204" pitchFamily="34" charset="0"/>
                <a:cs typeface="Arial" panose="020B0604020202020204" pitchFamily="34" charset="0"/>
              </a:rPr>
              <a:t>example</a:t>
            </a:r>
            <a:r>
              <a:rPr lang="nl-NL" sz="3200" b="1" dirty="0">
                <a:solidFill>
                  <a:schemeClr val="tx2"/>
                </a:solidFill>
                <a:latin typeface="Arial" panose="020B0604020202020204" pitchFamily="34" charset="0"/>
                <a:cs typeface="Arial" panose="020B0604020202020204" pitchFamily="34" charset="0"/>
              </a:rPr>
              <a:t> of </a:t>
            </a:r>
            <a:r>
              <a:rPr lang="nl-NL" sz="3200" b="1" dirty="0" err="1">
                <a:solidFill>
                  <a:schemeClr val="tx2"/>
                </a:solidFill>
                <a:latin typeface="Arial" panose="020B0604020202020204" pitchFamily="34" charset="0"/>
                <a:cs typeface="Arial" panose="020B0604020202020204" pitchFamily="34" charset="0"/>
              </a:rPr>
              <a:t>AlphaZero</a:t>
            </a:r>
            <a:r>
              <a:rPr lang="nl-NL" sz="3200" b="1" dirty="0">
                <a:solidFill>
                  <a:schemeClr val="tx2"/>
                </a:solidFill>
                <a:latin typeface="Arial" panose="020B0604020202020204" pitchFamily="34" charset="0"/>
                <a:cs typeface="Arial" panose="020B0604020202020204" pitchFamily="34" charset="0"/>
              </a:rPr>
              <a:t> </a:t>
            </a:r>
            <a:r>
              <a:rPr lang="nl-NL" sz="3200" b="1" dirty="0" err="1">
                <a:solidFill>
                  <a:schemeClr val="tx2"/>
                </a:solidFill>
                <a:latin typeface="Arial" panose="020B0604020202020204" pitchFamily="34" charset="0"/>
                <a:cs typeface="Arial" panose="020B0604020202020204" pitchFamily="34" charset="0"/>
              </a:rPr>
              <a:t>defeating</a:t>
            </a:r>
            <a:r>
              <a:rPr lang="nl-NL" sz="3200" b="1" dirty="0">
                <a:solidFill>
                  <a:schemeClr val="tx2"/>
                </a:solidFill>
                <a:latin typeface="Arial" panose="020B0604020202020204" pitchFamily="34" charset="0"/>
                <a:cs typeface="Arial" panose="020B0604020202020204" pitchFamily="34" charset="0"/>
              </a:rPr>
              <a:t> </a:t>
            </a:r>
            <a:r>
              <a:rPr lang="nl-NL" sz="3200" b="1" dirty="0" err="1">
                <a:solidFill>
                  <a:schemeClr val="tx2"/>
                </a:solidFill>
                <a:latin typeface="Arial" panose="020B0604020202020204" pitchFamily="34" charset="0"/>
                <a:cs typeface="Arial" panose="020B0604020202020204" pitchFamily="34" charset="0"/>
              </a:rPr>
              <a:t>Stockfish</a:t>
            </a: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r>
              <a:rPr lang="nl-NL" sz="1600" b="1" kern="0" dirty="0">
                <a:solidFill>
                  <a:schemeClr val="tx2"/>
                </a:solidFill>
                <a:latin typeface="Arial" panose="020B0604020202020204" pitchFamily="34" charset="0"/>
                <a:cs typeface="Arial" panose="020B0604020202020204" pitchFamily="34" charset="0"/>
              </a:rPr>
              <a:t>(</a:t>
            </a:r>
            <a:r>
              <a:rPr lang="nl-NL" sz="1600" b="1" kern="0" dirty="0" err="1">
                <a:solidFill>
                  <a:schemeClr val="tx2"/>
                </a:solidFill>
                <a:latin typeface="Arial" panose="020B0604020202020204" pitchFamily="34" charset="0"/>
                <a:cs typeface="Arial" panose="020B0604020202020204" pitchFamily="34" charset="0"/>
              </a:rPr>
              <a:t>by</a:t>
            </a:r>
            <a:r>
              <a:rPr lang="nl-NL" sz="1600" b="1" kern="0" dirty="0">
                <a:solidFill>
                  <a:schemeClr val="tx2"/>
                </a:solidFill>
                <a:latin typeface="Arial" panose="020B0604020202020204" pitchFamily="34" charset="0"/>
                <a:cs typeface="Arial" panose="020B0604020202020204" pitchFamily="34" charset="0"/>
              </a:rPr>
              <a:t> Ken </a:t>
            </a:r>
            <a:r>
              <a:rPr lang="nl-NL" sz="1600" b="1" kern="0" dirty="0" err="1">
                <a:solidFill>
                  <a:schemeClr val="tx2"/>
                </a:solidFill>
                <a:latin typeface="Arial" panose="020B0604020202020204" pitchFamily="34" charset="0"/>
                <a:cs typeface="Arial" panose="020B0604020202020204" pitchFamily="34" charset="0"/>
              </a:rPr>
              <a:t>Regan</a:t>
            </a:r>
            <a:r>
              <a:rPr lang="nl-NL" sz="1600" b="1" kern="0" dirty="0">
                <a:solidFill>
                  <a:schemeClr val="tx2"/>
                </a:solidFill>
                <a:latin typeface="Arial" panose="020B0604020202020204" pitchFamily="34" charset="0"/>
                <a:cs typeface="Arial" panose="020B0604020202020204" pitchFamily="34" charset="0"/>
              </a:rPr>
              <a:t>)</a:t>
            </a:r>
          </a:p>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p:txBody>
      </p:sp>
      <p:sp>
        <p:nvSpPr>
          <p:cNvPr id="4" name="AutoShape 4" descr="Afbeeldingsresultaat voor computer chips">
            <a:extLst>
              <a:ext uri="{FF2B5EF4-FFF2-40B4-BE49-F238E27FC236}">
                <a16:creationId xmlns:a16="http://schemas.microsoft.com/office/drawing/2014/main" xmlns="" id="{A40FB94E-4852-B726-B91D-D978FE875AE3}"/>
              </a:ext>
            </a:extLst>
          </p:cNvPr>
          <p:cNvSpPr>
            <a:spLocks noChangeAspect="1" noChangeArrowheads="1"/>
          </p:cNvSpPr>
          <p:nvPr/>
        </p:nvSpPr>
        <p:spPr bwMode="auto">
          <a:xfrm>
            <a:off x="4800600" y="51054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Rechthoek 2">
            <a:extLst>
              <a:ext uri="{FF2B5EF4-FFF2-40B4-BE49-F238E27FC236}">
                <a16:creationId xmlns:a16="http://schemas.microsoft.com/office/drawing/2014/main" xmlns="" id="{1A0665FF-0EF5-2716-4CA4-70D35896F1C0}"/>
              </a:ext>
            </a:extLst>
          </p:cNvPr>
          <p:cNvSpPr/>
          <p:nvPr/>
        </p:nvSpPr>
        <p:spPr>
          <a:xfrm>
            <a:off x="112589" y="3115924"/>
            <a:ext cx="4953000" cy="3724096"/>
          </a:xfrm>
          <a:prstGeom prst="rect">
            <a:avLst/>
          </a:prstGeom>
        </p:spPr>
        <p:txBody>
          <a:bodyPr>
            <a:spAutoFit/>
          </a:bodyPr>
          <a:lstStyle/>
          <a:p>
            <a:pPr fontAlgn="base"/>
            <a:r>
              <a:rPr lang="en-US" sz="2000" dirty="0">
                <a:solidFill>
                  <a:srgbClr val="333333"/>
                </a:solidFill>
                <a:latin typeface="Trebuchess"/>
              </a:rPr>
              <a:t>Long-term Sacrifice: </a:t>
            </a:r>
            <a:r>
              <a:rPr lang="en-US" sz="2000" dirty="0" err="1">
                <a:solidFill>
                  <a:srgbClr val="333333"/>
                </a:solidFill>
                <a:latin typeface="Trebuchess"/>
              </a:rPr>
              <a:t>Stockfish</a:t>
            </a:r>
            <a:r>
              <a:rPr lang="en-US" sz="2000" dirty="0">
                <a:solidFill>
                  <a:srgbClr val="333333"/>
                </a:solidFill>
                <a:latin typeface="Trebuchess"/>
              </a:rPr>
              <a:t> 0-1 </a:t>
            </a:r>
            <a:r>
              <a:rPr lang="en-US" sz="2000" dirty="0" err="1">
                <a:solidFill>
                  <a:srgbClr val="333333"/>
                </a:solidFill>
                <a:latin typeface="Trebuchess"/>
              </a:rPr>
              <a:t>AlphaZero</a:t>
            </a:r>
            <a:r>
              <a:rPr lang="en-US" sz="2000" dirty="0">
                <a:solidFill>
                  <a:srgbClr val="333333"/>
                </a:solidFill>
                <a:latin typeface="Trebuchess"/>
              </a:rPr>
              <a:t>:</a:t>
            </a:r>
          </a:p>
          <a:p>
            <a:pPr algn="ctr" fontAlgn="base"/>
            <a:r>
              <a:rPr lang="en-US" sz="2000" dirty="0">
                <a:solidFill>
                  <a:srgbClr val="333333"/>
                </a:solidFill>
                <a:latin typeface="Trebuchess"/>
              </a:rPr>
              <a:t> </a:t>
            </a:r>
          </a:p>
          <a:p>
            <a:pPr fontAlgn="base"/>
            <a:r>
              <a:rPr lang="en-US" sz="2000" dirty="0">
                <a:solidFill>
                  <a:srgbClr val="444444"/>
                </a:solidFill>
                <a:latin typeface="Trebuchess"/>
              </a:rPr>
              <a:t>It wasn’t </a:t>
            </a:r>
            <a:r>
              <a:rPr lang="en-US" sz="2000" dirty="0" err="1">
                <a:solidFill>
                  <a:srgbClr val="444444"/>
                </a:solidFill>
                <a:latin typeface="Trebuchess"/>
              </a:rPr>
              <a:t>AlphaZero’s</a:t>
            </a:r>
            <a:r>
              <a:rPr lang="en-US" sz="2000" dirty="0">
                <a:solidFill>
                  <a:srgbClr val="444444"/>
                </a:solidFill>
                <a:latin typeface="Trebuchess"/>
              </a:rPr>
              <a:t> choice to play the Leningrad Dutch, but it made Matthew very jealous!  The game features a cascade of sacrifices, with Sadler noting of one of them, “I don’t think I’ve ever seen a tactic like this”.</a:t>
            </a:r>
          </a:p>
          <a:p>
            <a:pPr fontAlgn="base"/>
            <a:endParaRPr lang="en-US" sz="2000" dirty="0">
              <a:solidFill>
                <a:srgbClr val="444444"/>
              </a:solidFill>
              <a:latin typeface="Trebuchess"/>
            </a:endParaRPr>
          </a:p>
          <a:p>
            <a:pPr fontAlgn="base"/>
            <a:r>
              <a:rPr lang="en-US" sz="2000" dirty="0">
                <a:solidFill>
                  <a:srgbClr val="444444"/>
                </a:solidFill>
                <a:latin typeface="Trebuchess"/>
              </a:rPr>
              <a:t>https://chess24.com/en/read/news/alphazero-really-is-that-good</a:t>
            </a:r>
          </a:p>
          <a:p>
            <a:pPr fontAlgn="base"/>
            <a:endParaRPr lang="en-US" b="0" i="0" dirty="0">
              <a:solidFill>
                <a:srgbClr val="444444"/>
              </a:solidFill>
              <a:effectLst/>
              <a:latin typeface="Trebuchess"/>
            </a:endParaRPr>
          </a:p>
          <a:p>
            <a:pPr fontAlgn="base"/>
            <a:endParaRPr lang="en-US" b="0" i="0" dirty="0">
              <a:solidFill>
                <a:srgbClr val="444444"/>
              </a:solidFill>
              <a:effectLst/>
              <a:latin typeface="Trebuchess"/>
            </a:endParaRPr>
          </a:p>
        </p:txBody>
      </p:sp>
      <p:pic>
        <p:nvPicPr>
          <p:cNvPr id="7" name="Afbeelding 7">
            <a:extLst>
              <a:ext uri="{FF2B5EF4-FFF2-40B4-BE49-F238E27FC236}">
                <a16:creationId xmlns:a16="http://schemas.microsoft.com/office/drawing/2014/main" xmlns="" id="{F31E4079-3173-EB88-3223-ABC495D0ADEF}"/>
              </a:ext>
            </a:extLst>
          </p:cNvPr>
          <p:cNvPicPr>
            <a:picLocks noChangeAspect="1"/>
          </p:cNvPicPr>
          <p:nvPr/>
        </p:nvPicPr>
        <p:blipFill>
          <a:blip r:embed="rId2" cstate="print"/>
          <a:stretch>
            <a:fillRect/>
          </a:stretch>
        </p:blipFill>
        <p:spPr>
          <a:xfrm>
            <a:off x="5230731" y="3773998"/>
            <a:ext cx="4568643" cy="2855402"/>
          </a:xfrm>
          <a:prstGeom prst="rect">
            <a:avLst/>
          </a:prstGeom>
        </p:spPr>
      </p:pic>
    </p:spTree>
    <p:extLst>
      <p:ext uri="{BB962C8B-B14F-4D97-AF65-F5344CB8AC3E}">
        <p14:creationId xmlns:p14="http://schemas.microsoft.com/office/powerpoint/2010/main" xmlns="" val="12939766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47BFA7BC-1EA5-DEEE-CA99-2E07C2B5D857}"/>
              </a:ext>
            </a:extLst>
          </p:cNvPr>
          <p:cNvSpPr txBox="1">
            <a:spLocks noChangeArrowheads="1"/>
          </p:cNvSpPr>
          <p:nvPr/>
        </p:nvSpPr>
        <p:spPr>
          <a:xfrm>
            <a:off x="266701" y="0"/>
            <a:ext cx="9601200" cy="796304"/>
          </a:xfrm>
          <a:prstGeom prst="rect">
            <a:avLst/>
          </a:prstGeom>
        </p:spPr>
        <p:txBody>
          <a:bodyPr rIns="132080" anchor="ctr"/>
          <a:lstStyle>
            <a:lvl1pPr>
              <a:defRPr>
                <a:latin typeface="+mj-lt"/>
                <a:ea typeface="+mj-ea"/>
                <a:cs typeface="+mj-cs"/>
              </a:defRPr>
            </a:lvl1pPr>
          </a:lstStyle>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a:p>
            <a:pPr marL="10319" algn="ctr">
              <a:spcBef>
                <a:spcPts val="81"/>
              </a:spcBef>
            </a:pPr>
            <a:r>
              <a:rPr lang="en-US" sz="3200" b="1" dirty="0">
                <a:solidFill>
                  <a:schemeClr val="tx2"/>
                </a:solidFill>
                <a:latin typeface="Arial" panose="020B0604020202020204" pitchFamily="34" charset="0"/>
                <a:cs typeface="Arial" panose="020B0604020202020204" pitchFamily="34" charset="0"/>
              </a:rPr>
              <a:t>From Mythology to Science Fiction</a:t>
            </a:r>
            <a:endParaRPr lang="nl-NL" sz="3200" b="1" kern="0" dirty="0">
              <a:solidFill>
                <a:schemeClr val="tx2"/>
              </a:solidFill>
              <a:latin typeface="Arial" panose="020B0604020202020204" pitchFamily="34" charset="0"/>
              <a:cs typeface="Arial" panose="020B0604020202020204" pitchFamily="34" charset="0"/>
            </a:endParaRPr>
          </a:p>
        </p:txBody>
      </p:sp>
      <p:sp>
        <p:nvSpPr>
          <p:cNvPr id="8" name="Rectangle 5">
            <a:extLst>
              <a:ext uri="{FF2B5EF4-FFF2-40B4-BE49-F238E27FC236}">
                <a16:creationId xmlns:a16="http://schemas.microsoft.com/office/drawing/2014/main" xmlns="" id="{7E5B1A82-8EDC-9B0D-21D6-333DE9C51773}"/>
              </a:ext>
            </a:extLst>
          </p:cNvPr>
          <p:cNvSpPr txBox="1">
            <a:spLocks noChangeArrowheads="1"/>
          </p:cNvSpPr>
          <p:nvPr/>
        </p:nvSpPr>
        <p:spPr>
          <a:xfrm>
            <a:off x="108326" y="1842212"/>
            <a:ext cx="9764712" cy="1447173"/>
          </a:xfrm>
          <a:prstGeom prst="rect">
            <a:avLst/>
          </a:prstGeom>
        </p:spPr>
        <p:txBody>
          <a:bodyPr rIns="132080" anchor="ctr"/>
          <a:lstStyle>
            <a:lvl1pPr>
              <a:defRPr>
                <a:latin typeface="+mj-lt"/>
                <a:ea typeface="+mj-ea"/>
                <a:cs typeface="+mj-cs"/>
              </a:defRPr>
            </a:lvl1pPr>
          </a:lstStyle>
          <a:p>
            <a:pPr marL="10319">
              <a:spcBef>
                <a:spcPts val="81"/>
              </a:spcBef>
            </a:pPr>
            <a:r>
              <a:rPr lang="nl-NL" sz="3200" b="1" dirty="0">
                <a:solidFill>
                  <a:schemeClr val="tx2"/>
                </a:solidFill>
                <a:latin typeface="Arial" panose="020B0604020202020204" pitchFamily="34" charset="0"/>
                <a:cs typeface="Arial" panose="020B0604020202020204" pitchFamily="34" charset="0"/>
              </a:rPr>
              <a:t>Carlsen – </a:t>
            </a:r>
            <a:r>
              <a:rPr lang="nl-NL" sz="3200" b="1" dirty="0" err="1">
                <a:solidFill>
                  <a:schemeClr val="tx2"/>
                </a:solidFill>
                <a:latin typeface="Arial" panose="020B0604020202020204" pitchFamily="34" charset="0"/>
                <a:cs typeface="Arial" panose="020B0604020202020204" pitchFamily="34" charset="0"/>
              </a:rPr>
              <a:t>Caruana</a:t>
            </a:r>
            <a:r>
              <a:rPr lang="nl-NL" sz="3200" b="1" dirty="0">
                <a:solidFill>
                  <a:schemeClr val="tx2"/>
                </a:solidFill>
                <a:latin typeface="Arial" panose="020B0604020202020204" pitchFamily="34" charset="0"/>
                <a:cs typeface="Arial" panose="020B0604020202020204" pitchFamily="34" charset="0"/>
              </a:rPr>
              <a:t> – partij 6 </a:t>
            </a:r>
          </a:p>
          <a:p>
            <a:pPr marL="10319">
              <a:spcBef>
                <a:spcPts val="81"/>
              </a:spcBef>
            </a:pPr>
            <a:r>
              <a:rPr lang="nl-NL" sz="3200" b="1" dirty="0" err="1">
                <a:solidFill>
                  <a:schemeClr val="tx2"/>
                </a:solidFill>
                <a:latin typeface="Arial" panose="020B0604020202020204" pitchFamily="34" charset="0"/>
                <a:cs typeface="Arial" panose="020B0604020202020204" pitchFamily="34" charset="0"/>
              </a:rPr>
              <a:t>commented</a:t>
            </a:r>
            <a:r>
              <a:rPr lang="nl-NL" sz="3200" b="1" dirty="0">
                <a:solidFill>
                  <a:schemeClr val="tx2"/>
                </a:solidFill>
                <a:latin typeface="Arial" panose="020B0604020202020204" pitchFamily="34" charset="0"/>
                <a:cs typeface="Arial" panose="020B0604020202020204" pitchFamily="34" charset="0"/>
              </a:rPr>
              <a:t> </a:t>
            </a:r>
            <a:r>
              <a:rPr lang="nl-NL" sz="3200" b="1" dirty="0" err="1">
                <a:solidFill>
                  <a:schemeClr val="tx2"/>
                </a:solidFill>
                <a:latin typeface="Arial" panose="020B0604020202020204" pitchFamily="34" charset="0"/>
                <a:cs typeface="Arial" panose="020B0604020202020204" pitchFamily="34" charset="0"/>
              </a:rPr>
              <a:t>by</a:t>
            </a:r>
            <a:r>
              <a:rPr lang="nl-NL" sz="3200" b="1" dirty="0">
                <a:solidFill>
                  <a:schemeClr val="tx2"/>
                </a:solidFill>
                <a:latin typeface="Arial" panose="020B0604020202020204" pitchFamily="34" charset="0"/>
                <a:cs typeface="Arial" panose="020B0604020202020204" pitchFamily="34" charset="0"/>
              </a:rPr>
              <a:t> </a:t>
            </a:r>
            <a:r>
              <a:rPr lang="nl-NL" sz="3200" b="1" dirty="0" err="1">
                <a:solidFill>
                  <a:schemeClr val="tx2"/>
                </a:solidFill>
                <a:latin typeface="Arial" panose="020B0604020202020204" pitchFamily="34" charset="0"/>
                <a:cs typeface="Arial" panose="020B0604020202020204" pitchFamily="34" charset="0"/>
              </a:rPr>
              <a:t>Stockfish</a:t>
            </a: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r>
              <a:rPr lang="nl-NL" sz="1400" b="1" dirty="0">
                <a:solidFill>
                  <a:schemeClr val="tx2"/>
                </a:solidFill>
                <a:latin typeface="Arial" panose="020B0604020202020204" pitchFamily="34" charset="0"/>
                <a:cs typeface="Arial" panose="020B0604020202020204" pitchFamily="34" charset="0"/>
              </a:rPr>
              <a:t>(</a:t>
            </a:r>
            <a:r>
              <a:rPr lang="nl-NL" sz="1400" b="1" dirty="0" err="1">
                <a:solidFill>
                  <a:schemeClr val="tx2"/>
                </a:solidFill>
                <a:latin typeface="Arial" panose="020B0604020202020204" pitchFamily="34" charset="0"/>
                <a:cs typeface="Arial" panose="020B0604020202020204" pitchFamily="34" charset="0"/>
              </a:rPr>
              <a:t>noted</a:t>
            </a:r>
            <a:r>
              <a:rPr lang="nl-NL" sz="1400" b="1" dirty="0">
                <a:solidFill>
                  <a:schemeClr val="tx2"/>
                </a:solidFill>
                <a:latin typeface="Arial" panose="020B0604020202020204" pitchFamily="34" charset="0"/>
                <a:cs typeface="Arial" panose="020B0604020202020204" pitchFamily="34" charset="0"/>
              </a:rPr>
              <a:t> down </a:t>
            </a:r>
            <a:r>
              <a:rPr lang="nl-NL" sz="1400" b="1" dirty="0" err="1">
                <a:solidFill>
                  <a:schemeClr val="tx2"/>
                </a:solidFill>
                <a:latin typeface="Arial" panose="020B0604020202020204" pitchFamily="34" charset="0"/>
                <a:cs typeface="Arial" panose="020B0604020202020204" pitchFamily="34" charset="0"/>
              </a:rPr>
              <a:t>by</a:t>
            </a:r>
            <a:r>
              <a:rPr lang="nl-NL" sz="1400" b="1" dirty="0">
                <a:solidFill>
                  <a:schemeClr val="tx2"/>
                </a:solidFill>
                <a:latin typeface="Arial" panose="020B0604020202020204" pitchFamily="34" charset="0"/>
                <a:cs typeface="Arial" panose="020B0604020202020204" pitchFamily="34" charset="0"/>
              </a:rPr>
              <a:t> Ken </a:t>
            </a:r>
            <a:r>
              <a:rPr lang="nl-NL" sz="1400" b="1" dirty="0" err="1">
                <a:solidFill>
                  <a:schemeClr val="tx2"/>
                </a:solidFill>
                <a:latin typeface="Arial" panose="020B0604020202020204" pitchFamily="34" charset="0"/>
                <a:cs typeface="Arial" panose="020B0604020202020204" pitchFamily="34" charset="0"/>
              </a:rPr>
              <a:t>Regan</a:t>
            </a:r>
            <a:r>
              <a:rPr lang="nl-NL" sz="1400" b="1" dirty="0">
                <a:solidFill>
                  <a:schemeClr val="tx2"/>
                </a:solidFill>
                <a:latin typeface="Arial" panose="020B0604020202020204" pitchFamily="34" charset="0"/>
                <a:cs typeface="Arial" panose="020B0604020202020204" pitchFamily="34" charset="0"/>
              </a:rPr>
              <a:t>)</a:t>
            </a:r>
          </a:p>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p:txBody>
      </p:sp>
      <p:sp>
        <p:nvSpPr>
          <p:cNvPr id="9" name="AutoShape 4" descr="Afbeeldingsresultaat voor computer chips">
            <a:extLst>
              <a:ext uri="{FF2B5EF4-FFF2-40B4-BE49-F238E27FC236}">
                <a16:creationId xmlns:a16="http://schemas.microsoft.com/office/drawing/2014/main" xmlns="" id="{1C2E6EBF-F6B2-0B3E-6227-4A26779AD822}"/>
              </a:ext>
            </a:extLst>
          </p:cNvPr>
          <p:cNvSpPr>
            <a:spLocks noChangeAspect="1" noChangeArrowheads="1"/>
          </p:cNvSpPr>
          <p:nvPr/>
        </p:nvSpPr>
        <p:spPr bwMode="auto">
          <a:xfrm>
            <a:off x="4800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 name="Rechthoek 7">
            <a:extLst>
              <a:ext uri="{FF2B5EF4-FFF2-40B4-BE49-F238E27FC236}">
                <a16:creationId xmlns:a16="http://schemas.microsoft.com/office/drawing/2014/main" xmlns="" id="{A4E9FEBD-29E2-4483-3364-213F48A3282B}"/>
              </a:ext>
            </a:extLst>
          </p:cNvPr>
          <p:cNvSpPr/>
          <p:nvPr/>
        </p:nvSpPr>
        <p:spPr>
          <a:xfrm>
            <a:off x="154768" y="2667000"/>
            <a:ext cx="7010400" cy="3847207"/>
          </a:xfrm>
          <a:prstGeom prst="rect">
            <a:avLst/>
          </a:prstGeom>
        </p:spPr>
        <p:txBody>
          <a:bodyPr wrap="square">
            <a:spAutoFit/>
          </a:bodyPr>
          <a:lstStyle/>
          <a:p>
            <a:r>
              <a:rPr lang="en-US" sz="1200" dirty="0">
                <a:solidFill>
                  <a:srgbClr val="000000"/>
                </a:solidFill>
                <a:latin typeface="Georgia" panose="02040502050405020303" pitchFamily="18" charset="0"/>
              </a:rPr>
              <a:t>It came from a supercomputer named </a:t>
            </a:r>
            <a:r>
              <a:rPr lang="en-US" sz="1200" b="1" dirty="0" err="1">
                <a:solidFill>
                  <a:srgbClr val="772124"/>
                </a:solidFill>
                <a:latin typeface="Georgia" panose="02040502050405020303" pitchFamily="18" charset="0"/>
                <a:hlinkClick r:id="rId2"/>
              </a:rPr>
              <a:t>Sesse</a:t>
            </a:r>
            <a:r>
              <a:rPr lang="en-US" sz="1200" dirty="0">
                <a:solidFill>
                  <a:srgbClr val="000000"/>
                </a:solidFill>
                <a:latin typeface="Georgia" panose="02040502050405020303" pitchFamily="18" charset="0"/>
              </a:rPr>
              <a:t> running the chess </a:t>
            </a:r>
            <a:r>
              <a:rPr lang="en-US" sz="1200" i="1" dirty="0">
                <a:solidFill>
                  <a:srgbClr val="000000"/>
                </a:solidFill>
                <a:latin typeface="Georgia" panose="02040502050405020303" pitchFamily="18" charset="0"/>
              </a:rPr>
              <a:t>engine</a:t>
            </a:r>
            <a:r>
              <a:rPr lang="en-US" sz="1200" dirty="0">
                <a:solidFill>
                  <a:srgbClr val="000000"/>
                </a:solidFill>
                <a:latin typeface="Georgia" panose="02040502050405020303" pitchFamily="18" charset="0"/>
              </a:rPr>
              <a:t> </a:t>
            </a:r>
            <a:r>
              <a:rPr lang="en-US" sz="1200" b="1" dirty="0" err="1">
                <a:solidFill>
                  <a:srgbClr val="772124"/>
                </a:solidFill>
                <a:latin typeface="Georgia" panose="02040502050405020303" pitchFamily="18" charset="0"/>
                <a:hlinkClick r:id="rId3"/>
              </a:rPr>
              <a:t>Stockfish</a:t>
            </a:r>
            <a:r>
              <a:rPr lang="en-US" sz="1200" dirty="0">
                <a:solidFill>
                  <a:srgbClr val="000000"/>
                </a:solidFill>
                <a:latin typeface="Georgia" panose="02040502050405020303" pitchFamily="18" charset="0"/>
              </a:rPr>
              <a:t>: Black has </a:t>
            </a:r>
            <a:r>
              <a:rPr lang="en-US" sz="1200" b="1" dirty="0">
                <a:solidFill>
                  <a:srgbClr val="772124"/>
                </a:solidFill>
                <a:latin typeface="Georgia" panose="02040502050405020303" pitchFamily="18" charset="0"/>
                <a:hlinkClick r:id="rId4"/>
              </a:rPr>
              <a:t>checkmate in 36</a:t>
            </a:r>
            <a:r>
              <a:rPr lang="en-US" sz="1200" dirty="0">
                <a:solidFill>
                  <a:srgbClr val="000000"/>
                </a:solidFill>
                <a:latin typeface="Georgia" panose="02040502050405020303" pitchFamily="18" charset="0"/>
              </a:rPr>
              <a:t> moves beginning </a:t>
            </a:r>
            <a:r>
              <a:rPr lang="en-US" sz="1200" b="1" dirty="0">
                <a:solidFill>
                  <a:srgbClr val="000000"/>
                </a:solidFill>
                <a:latin typeface="Georgia" panose="02040502050405020303" pitchFamily="18" charset="0"/>
              </a:rPr>
              <a:t>68…Bg5-h4!</a:t>
            </a:r>
            <a:r>
              <a:rPr lang="en-US" sz="1200" dirty="0">
                <a:solidFill>
                  <a:srgbClr val="000000"/>
                </a:solidFill>
                <a:latin typeface="Georgia" panose="02040502050405020303" pitchFamily="18" charset="0"/>
              </a:rPr>
              <a:t> At first this looks suicidal since after 69.h5-h6 Black’s king is cut off and his knight and bishop look far from stopping the pawn. But after 69…Nd4-f3 (or 69…Nd4-c6) 70.h6-h7 Nf3-e5+ 71.Kg6-h6 Bg5+, White’s king is evicted and after 72.Kh6-h5 Kf8-g7 73.Bc4-g8 Kg7-h8, the compulsion to move (called </a:t>
            </a:r>
            <a:r>
              <a:rPr lang="en-US" sz="1200" i="1" dirty="0">
                <a:solidFill>
                  <a:srgbClr val="000000"/>
                </a:solidFill>
                <a:latin typeface="Georgia" panose="02040502050405020303" pitchFamily="18" charset="0"/>
              </a:rPr>
              <a:t>Zugzwang</a:t>
            </a:r>
            <a:r>
              <a:rPr lang="en-US" sz="1200" dirty="0">
                <a:solidFill>
                  <a:srgbClr val="000000"/>
                </a:solidFill>
                <a:latin typeface="Georgia" panose="02040502050405020303" pitchFamily="18" charset="0"/>
              </a:rPr>
              <a:t>) forces White to unguard the pawn since his king is frozen.</a:t>
            </a:r>
          </a:p>
          <a:p>
            <a:r>
              <a:rPr lang="en-US" sz="1200" dirty="0">
                <a:solidFill>
                  <a:srgbClr val="000000"/>
                </a:solidFill>
                <a:latin typeface="Georgia" panose="02040502050405020303" pitchFamily="18" charset="0"/>
              </a:rPr>
              <a:t>So White covers the c6 and f3 squares by </a:t>
            </a:r>
            <a:r>
              <a:rPr lang="en-US" sz="1200" b="1" dirty="0">
                <a:solidFill>
                  <a:srgbClr val="000000"/>
                </a:solidFill>
                <a:latin typeface="Georgia" panose="02040502050405020303" pitchFamily="18" charset="0"/>
              </a:rPr>
              <a:t>69.Bc4-d5</a:t>
            </a:r>
            <a:r>
              <a:rPr lang="en-US" sz="1200" dirty="0">
                <a:solidFill>
                  <a:srgbClr val="000000"/>
                </a:solidFill>
                <a:latin typeface="Georgia" panose="02040502050405020303" pitchFamily="18" charset="0"/>
              </a:rPr>
              <a:t> and after </a:t>
            </a:r>
            <a:r>
              <a:rPr lang="en-US" sz="1200" b="1" dirty="0">
                <a:solidFill>
                  <a:srgbClr val="000000"/>
                </a:solidFill>
                <a:latin typeface="Georgia" panose="02040502050405020303" pitchFamily="18" charset="0"/>
              </a:rPr>
              <a:t>69…Nd4-e2</a:t>
            </a:r>
            <a:r>
              <a:rPr lang="en-US" sz="1200" dirty="0">
                <a:solidFill>
                  <a:srgbClr val="000000"/>
                </a:solidFill>
                <a:latin typeface="Georgia" panose="02040502050405020303" pitchFamily="18" charset="0"/>
              </a:rPr>
              <a:t> both guards his h-pawn and puts a question to Black’s knight by </a:t>
            </a:r>
            <a:r>
              <a:rPr lang="en-US" sz="1200" b="1" dirty="0">
                <a:solidFill>
                  <a:srgbClr val="000000"/>
                </a:solidFill>
                <a:latin typeface="Georgia" panose="02040502050405020303" pitchFamily="18" charset="0"/>
              </a:rPr>
              <a:t>70.Bd5-f3</a:t>
            </a:r>
            <a:r>
              <a:rPr lang="en-US" sz="1200" dirty="0">
                <a:solidFill>
                  <a:srgbClr val="000000"/>
                </a:solidFill>
                <a:latin typeface="Georgia" panose="02040502050405020303" pitchFamily="18" charset="0"/>
              </a:rPr>
              <a:t>. Now if you haven’t already heard about this, see if you can not only come up with Black’s winning move but the plan of </a:t>
            </a:r>
            <a:r>
              <a:rPr lang="en-US" sz="1200" i="1" dirty="0">
                <a:solidFill>
                  <a:srgbClr val="000000"/>
                </a:solidFill>
                <a:latin typeface="Georgia" panose="02040502050405020303" pitchFamily="18" charset="0"/>
              </a:rPr>
              <a:t>why</a:t>
            </a:r>
            <a:r>
              <a:rPr lang="en-US" sz="1200" dirty="0">
                <a:solidFill>
                  <a:srgbClr val="000000"/>
                </a:solidFill>
                <a:latin typeface="Georgia" panose="02040502050405020303" pitchFamily="18" charset="0"/>
              </a:rPr>
              <a:t> it works:</a:t>
            </a:r>
          </a:p>
          <a:p>
            <a:endParaRPr lang="en-US" sz="1200" b="0" i="0" dirty="0">
              <a:solidFill>
                <a:srgbClr val="000000"/>
              </a:solidFill>
              <a:effectLst/>
              <a:latin typeface="Georgia" panose="02040502050405020303" pitchFamily="18" charset="0"/>
            </a:endParaRPr>
          </a:p>
          <a:p>
            <a:r>
              <a:rPr lang="en-US" sz="1200" dirty="0">
                <a:solidFill>
                  <a:srgbClr val="000000"/>
                </a:solidFill>
                <a:latin typeface="Georgia" panose="02040502050405020303" pitchFamily="18" charset="0"/>
              </a:rPr>
              <a:t>There is however a further wrinkle, which is that computers can help us generate humanly understandable explanations. I believe this is a case in point—not only to explain why Black wins here but also how and why White was safe until voluntarily moving the king from h7 to g6 at turn 67. The first point of 70…Nf3-g1!! is to buy time after 71.Bf3-g4 Kf8-g8! to block White’s h-pawn. Owing to Zugzwang, White must either cede ground or release the trapped knight, both of which are fatal. White can head off Black’s king by 71.Bf3-d5 instead, but 71…Bh4-g5! wrong-foots White: 72.Kg6-h7 Ng1-e2 and a fork will come on g3 or f4; or 72.Bd5-c4 Ng1-h3! 73.Kg6-h7 Nh3-f4 and White’s bishop is boxed out of e2, so White’s h-pawn must come forward to its eventual doom.</a:t>
            </a:r>
          </a:p>
          <a:p>
            <a:endParaRPr lang="en-US" sz="1400" b="0" i="0" dirty="0">
              <a:solidFill>
                <a:srgbClr val="000000"/>
              </a:solidFill>
              <a:effectLst/>
              <a:latin typeface="Georgia" panose="02040502050405020303" pitchFamily="18" charset="0"/>
            </a:endParaRPr>
          </a:p>
          <a:p>
            <a:r>
              <a:rPr lang="en-US" sz="1400" dirty="0">
                <a:solidFill>
                  <a:srgbClr val="000000"/>
                </a:solidFill>
                <a:latin typeface="Georgia" panose="02040502050405020303" pitchFamily="18" charset="0"/>
              </a:rPr>
              <a:t>https://rjlipton.wordpress.com/2018/11/25/far-from-a-turkey-shoot/</a:t>
            </a:r>
            <a:endParaRPr lang="en-US" sz="1400" b="0" i="0" dirty="0">
              <a:solidFill>
                <a:srgbClr val="000000"/>
              </a:solidFill>
              <a:effectLst/>
              <a:latin typeface="Georgia" panose="02040502050405020303" pitchFamily="18" charset="0"/>
            </a:endParaRPr>
          </a:p>
        </p:txBody>
      </p:sp>
      <p:pic>
        <p:nvPicPr>
          <p:cNvPr id="11" name="Afbeelding 9">
            <a:extLst>
              <a:ext uri="{FF2B5EF4-FFF2-40B4-BE49-F238E27FC236}">
                <a16:creationId xmlns:a16="http://schemas.microsoft.com/office/drawing/2014/main" xmlns="" id="{AAAA905F-BF3A-A034-FFC2-904EFB85B258}"/>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285274" y="3359531"/>
            <a:ext cx="2381582" cy="2381582"/>
          </a:xfrm>
          <a:prstGeom prst="rect">
            <a:avLst/>
          </a:prstGeom>
        </p:spPr>
      </p:pic>
    </p:spTree>
    <p:extLst>
      <p:ext uri="{BB962C8B-B14F-4D97-AF65-F5344CB8AC3E}">
        <p14:creationId xmlns:p14="http://schemas.microsoft.com/office/powerpoint/2010/main" xmlns="" val="35626254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xmlns="" id="{68FF5099-9875-904A-B04E-D7BDE75CE755}"/>
              </a:ext>
            </a:extLst>
          </p:cNvPr>
          <p:cNvSpPr txBox="1">
            <a:spLocks/>
          </p:cNvSpPr>
          <p:nvPr/>
        </p:nvSpPr>
        <p:spPr>
          <a:xfrm>
            <a:off x="4572000" y="5515172"/>
            <a:ext cx="5181601" cy="610583"/>
          </a:xfrm>
          <a:prstGeom prst="rect">
            <a:avLst/>
          </a:prstGeom>
        </p:spPr>
        <p:txBody>
          <a:bodyPr/>
          <a:lstStyle>
            <a:lvl1pPr>
              <a:defRPr>
                <a:latin typeface="+mj-lt"/>
                <a:ea typeface="+mj-ea"/>
                <a:cs typeface="+mj-cs"/>
              </a:defRPr>
            </a:lvl1pPr>
          </a:lstStyle>
          <a:p>
            <a:endParaRPr lang="en-GB" altLang="nl-NL" sz="1400" spc="-4" dirty="0">
              <a:solidFill>
                <a:srgbClr val="1E497D"/>
              </a:solidFill>
              <a:latin typeface="Georgia"/>
              <a:ea typeface="+mn-ea"/>
              <a:cs typeface="+mn-cs"/>
            </a:endParaRPr>
          </a:p>
        </p:txBody>
      </p:sp>
      <p:sp>
        <p:nvSpPr>
          <p:cNvPr id="16" name="Rectangle 5">
            <a:extLst>
              <a:ext uri="{FF2B5EF4-FFF2-40B4-BE49-F238E27FC236}">
                <a16:creationId xmlns:a16="http://schemas.microsoft.com/office/drawing/2014/main" xmlns="" id="{D389FB5C-9DB8-F048-8ABC-FB656BE48283}"/>
              </a:ext>
            </a:extLst>
          </p:cNvPr>
          <p:cNvSpPr txBox="1">
            <a:spLocks noChangeArrowheads="1"/>
          </p:cNvSpPr>
          <p:nvPr/>
        </p:nvSpPr>
        <p:spPr>
          <a:xfrm>
            <a:off x="0" y="1104901"/>
            <a:ext cx="9753601" cy="723900"/>
          </a:xfrm>
          <a:prstGeom prst="rect">
            <a:avLst/>
          </a:prstGeom>
        </p:spPr>
        <p:txBody>
          <a:bodyPr rIns="132080" anchor="ctr"/>
          <a:lstStyle>
            <a:lvl1pPr>
              <a:defRPr>
                <a:latin typeface="+mj-lt"/>
                <a:ea typeface="+mj-ea"/>
                <a:cs typeface="+mj-cs"/>
              </a:defRPr>
            </a:lvl1pPr>
          </a:lstStyle>
          <a:p>
            <a:pPr marL="10319">
              <a:spcBef>
                <a:spcPts val="81"/>
              </a:spcBef>
            </a:pPr>
            <a:r>
              <a:rPr lang="nl-NL" sz="3200" b="1" kern="0" dirty="0" err="1">
                <a:solidFill>
                  <a:schemeClr val="tx2"/>
                </a:solidFill>
                <a:latin typeface="Arial" panose="020B0604020202020204" pitchFamily="34" charset="0"/>
                <a:cs typeface="Arial" panose="020B0604020202020204" pitchFamily="34" charset="0"/>
              </a:rPr>
              <a:t>From</a:t>
            </a:r>
            <a:r>
              <a:rPr lang="nl-NL" sz="3200" b="1" kern="0" dirty="0">
                <a:solidFill>
                  <a:schemeClr val="tx2"/>
                </a:solidFill>
                <a:latin typeface="Arial" panose="020B0604020202020204" pitchFamily="34" charset="0"/>
                <a:cs typeface="Arial" panose="020B0604020202020204" pitchFamily="34" charset="0"/>
              </a:rPr>
              <a:t> Machine Learning  </a:t>
            </a:r>
            <a:r>
              <a:rPr lang="nl-NL" sz="3200" b="1" kern="0" dirty="0" err="1">
                <a:solidFill>
                  <a:schemeClr val="tx2"/>
                </a:solidFill>
                <a:latin typeface="Arial" panose="020B0604020202020204" pitchFamily="34" charset="0"/>
                <a:cs typeface="Arial" panose="020B0604020202020204" pitchFamily="34" charset="0"/>
              </a:rPr>
              <a:t>to</a:t>
            </a:r>
            <a:r>
              <a:rPr lang="nl-NL" sz="3200" b="1" kern="0" dirty="0">
                <a:solidFill>
                  <a:schemeClr val="tx2"/>
                </a:solidFill>
                <a:latin typeface="Arial" panose="020B0604020202020204" pitchFamily="34" charset="0"/>
                <a:cs typeface="Arial" panose="020B0604020202020204" pitchFamily="34" charset="0"/>
              </a:rPr>
              <a:t> Solution</a:t>
            </a:r>
          </a:p>
        </p:txBody>
      </p:sp>
      <p:sp>
        <p:nvSpPr>
          <p:cNvPr id="17" name="object 3">
            <a:extLst>
              <a:ext uri="{FF2B5EF4-FFF2-40B4-BE49-F238E27FC236}">
                <a16:creationId xmlns:a16="http://schemas.microsoft.com/office/drawing/2014/main" xmlns="" id="{88A33A15-E304-DF4F-8A8B-2FDED7933C52}"/>
              </a:ext>
            </a:extLst>
          </p:cNvPr>
          <p:cNvSpPr txBox="1"/>
          <p:nvPr/>
        </p:nvSpPr>
        <p:spPr>
          <a:xfrm>
            <a:off x="152400" y="1828802"/>
            <a:ext cx="9504138" cy="4626547"/>
          </a:xfrm>
          <a:prstGeom prst="rect">
            <a:avLst/>
          </a:prstGeom>
        </p:spPr>
        <p:txBody>
          <a:bodyPr vert="horz" wrap="square" lIns="0" tIns="9803" rIns="0" bIns="0" rtlCol="0">
            <a:spAutoFit/>
          </a:bodyPr>
          <a:lstStyle/>
          <a:p>
            <a:pPr lvl="1"/>
            <a:r>
              <a:rPr sz="2000" spc="-4" dirty="0">
                <a:solidFill>
                  <a:srgbClr val="001157"/>
                </a:solidFill>
                <a:latin typeface="+mj-lt"/>
                <a:cs typeface="Georgia"/>
              </a:rPr>
              <a:t>To: </a:t>
            </a:r>
            <a:r>
              <a:rPr sz="2000" spc="-8" dirty="0">
                <a:solidFill>
                  <a:srgbClr val="001157"/>
                </a:solidFill>
                <a:latin typeface="+mj-lt"/>
                <a:cs typeface="Georgia"/>
              </a:rPr>
              <a:t>Machine </a:t>
            </a:r>
            <a:r>
              <a:rPr sz="2000" spc="-4" dirty="0">
                <a:solidFill>
                  <a:srgbClr val="001157"/>
                </a:solidFill>
                <a:latin typeface="+mj-lt"/>
                <a:cs typeface="Georgia"/>
              </a:rPr>
              <a:t>learning</a:t>
            </a:r>
            <a:r>
              <a:rPr sz="2000" spc="24" dirty="0">
                <a:solidFill>
                  <a:srgbClr val="001157"/>
                </a:solidFill>
                <a:latin typeface="+mj-lt"/>
                <a:cs typeface="Georgia"/>
              </a:rPr>
              <a:t> </a:t>
            </a:r>
            <a:r>
              <a:rPr lang="nl-NL" sz="2000" spc="24" dirty="0">
                <a:solidFill>
                  <a:srgbClr val="001157"/>
                </a:solidFill>
                <a:latin typeface="+mj-lt"/>
                <a:cs typeface="Georgia"/>
              </a:rPr>
              <a:t>		</a:t>
            </a:r>
            <a:r>
              <a:rPr sz="2000" spc="-4" dirty="0">
                <a:solidFill>
                  <a:srgbClr val="001157"/>
                </a:solidFill>
                <a:latin typeface="+mj-lt"/>
                <a:cs typeface="Georgia"/>
              </a:rPr>
              <a:t>(2000</a:t>
            </a:r>
            <a:r>
              <a:rPr lang="nl-NL" sz="2000" spc="-4" dirty="0">
                <a:solidFill>
                  <a:srgbClr val="001157"/>
                </a:solidFill>
                <a:latin typeface="+mj-lt"/>
                <a:cs typeface="Georgia"/>
              </a:rPr>
              <a:t> </a:t>
            </a:r>
            <a:r>
              <a:rPr sz="2000" spc="-4" dirty="0">
                <a:solidFill>
                  <a:srgbClr val="001157"/>
                </a:solidFill>
                <a:latin typeface="+mj-lt"/>
                <a:cs typeface="Georgia"/>
              </a:rPr>
              <a:t>-</a:t>
            </a:r>
            <a:r>
              <a:rPr lang="nl-NL" sz="2000" spc="-4" dirty="0">
                <a:solidFill>
                  <a:srgbClr val="001157"/>
                </a:solidFill>
                <a:latin typeface="+mj-lt"/>
                <a:cs typeface="Georgia"/>
              </a:rPr>
              <a:t> </a:t>
            </a:r>
            <a:r>
              <a:rPr sz="2000" spc="-4" dirty="0">
                <a:solidFill>
                  <a:srgbClr val="001157"/>
                </a:solidFill>
                <a:latin typeface="+mj-lt"/>
                <a:cs typeface="Georgia"/>
              </a:rPr>
              <a:t>2020)</a:t>
            </a:r>
            <a:endParaRPr lang="nl-NL" sz="2000" spc="-4" dirty="0">
              <a:solidFill>
                <a:srgbClr val="001157"/>
              </a:solidFill>
              <a:latin typeface="+mj-lt"/>
              <a:cs typeface="Georgia"/>
            </a:endParaRPr>
          </a:p>
          <a:p>
            <a:pPr lvl="1"/>
            <a:endParaRPr sz="2000" dirty="0">
              <a:latin typeface="+mj-lt"/>
              <a:cs typeface="Georgia"/>
            </a:endParaRPr>
          </a:p>
          <a:p>
            <a:pPr lvl="1"/>
            <a:r>
              <a:rPr sz="2000" spc="-4" dirty="0">
                <a:solidFill>
                  <a:srgbClr val="001157"/>
                </a:solidFill>
                <a:latin typeface="+mj-lt"/>
                <a:cs typeface="Georgia"/>
              </a:rPr>
              <a:t>To: </a:t>
            </a:r>
            <a:r>
              <a:rPr sz="2000" spc="-8" dirty="0">
                <a:solidFill>
                  <a:srgbClr val="001157"/>
                </a:solidFill>
                <a:latin typeface="+mj-lt"/>
                <a:cs typeface="Georgia"/>
              </a:rPr>
              <a:t>Adaptation</a:t>
            </a:r>
            <a:r>
              <a:rPr sz="2000" spc="28" dirty="0">
                <a:solidFill>
                  <a:srgbClr val="001157"/>
                </a:solidFill>
                <a:latin typeface="+mj-lt"/>
                <a:cs typeface="Georgia"/>
              </a:rPr>
              <a:t> </a:t>
            </a:r>
            <a:r>
              <a:rPr lang="nl-NL" sz="2000" spc="28" dirty="0">
                <a:solidFill>
                  <a:srgbClr val="001157"/>
                </a:solidFill>
                <a:latin typeface="+mj-lt"/>
                <a:cs typeface="Georgia"/>
              </a:rPr>
              <a:t>		</a:t>
            </a:r>
            <a:r>
              <a:rPr sz="2000" spc="-4" dirty="0">
                <a:solidFill>
                  <a:srgbClr val="001157"/>
                </a:solidFill>
                <a:latin typeface="+mj-lt"/>
                <a:cs typeface="Georgia"/>
              </a:rPr>
              <a:t>(2005)</a:t>
            </a:r>
            <a:endParaRPr lang="nl-NL" sz="2000" dirty="0">
              <a:latin typeface="+mj-lt"/>
              <a:cs typeface="Georgia"/>
            </a:endParaRPr>
          </a:p>
          <a:p>
            <a:pPr lvl="1"/>
            <a:endParaRPr lang="nl-NL" sz="2000" spc="-4" dirty="0">
              <a:solidFill>
                <a:srgbClr val="001157"/>
              </a:solidFill>
              <a:latin typeface="+mj-lt"/>
              <a:cs typeface="Georgia"/>
            </a:endParaRPr>
          </a:p>
          <a:p>
            <a:pPr lvl="1"/>
            <a:r>
              <a:rPr sz="2000" spc="-4" dirty="0">
                <a:solidFill>
                  <a:srgbClr val="001157"/>
                </a:solidFill>
                <a:latin typeface="+mj-lt"/>
                <a:cs typeface="Georgia"/>
              </a:rPr>
              <a:t>To: </a:t>
            </a:r>
            <a:r>
              <a:rPr sz="2000" spc="-8" dirty="0">
                <a:solidFill>
                  <a:srgbClr val="001157"/>
                </a:solidFill>
                <a:latin typeface="+mj-lt"/>
                <a:cs typeface="Georgia"/>
              </a:rPr>
              <a:t>Automatic </a:t>
            </a:r>
            <a:r>
              <a:rPr lang="nl-NL" sz="2000" spc="-4" dirty="0">
                <a:solidFill>
                  <a:srgbClr val="001157"/>
                </a:solidFill>
                <a:latin typeface="+mj-lt"/>
                <a:cs typeface="Georgia"/>
              </a:rPr>
              <a:t>A</a:t>
            </a:r>
            <a:r>
              <a:rPr sz="2000" spc="-4" dirty="0" err="1">
                <a:solidFill>
                  <a:srgbClr val="001157"/>
                </a:solidFill>
                <a:latin typeface="+mj-lt"/>
                <a:cs typeface="Georgia"/>
              </a:rPr>
              <a:t>daptation</a:t>
            </a:r>
            <a:r>
              <a:rPr sz="2000" spc="-4" dirty="0">
                <a:solidFill>
                  <a:srgbClr val="001157"/>
                </a:solidFill>
                <a:latin typeface="+mj-lt"/>
                <a:cs typeface="Georgia"/>
              </a:rPr>
              <a:t> </a:t>
            </a:r>
            <a:r>
              <a:rPr lang="nl-NL" sz="2000" spc="-4" dirty="0">
                <a:solidFill>
                  <a:srgbClr val="001157"/>
                </a:solidFill>
                <a:latin typeface="+mj-lt"/>
                <a:cs typeface="Georgia"/>
              </a:rPr>
              <a:t>	</a:t>
            </a:r>
            <a:r>
              <a:rPr sz="2000" spc="-4" dirty="0">
                <a:solidFill>
                  <a:srgbClr val="001157"/>
                </a:solidFill>
                <a:latin typeface="+mj-lt"/>
                <a:cs typeface="Georgia"/>
              </a:rPr>
              <a:t>(2005</a:t>
            </a:r>
            <a:r>
              <a:rPr lang="nl-NL" sz="2000" spc="-4" dirty="0">
                <a:solidFill>
                  <a:srgbClr val="001157"/>
                </a:solidFill>
                <a:latin typeface="+mj-lt"/>
                <a:cs typeface="Georgia"/>
              </a:rPr>
              <a:t> </a:t>
            </a:r>
            <a:r>
              <a:rPr sz="2000" spc="-4" dirty="0">
                <a:solidFill>
                  <a:srgbClr val="001157"/>
                </a:solidFill>
                <a:latin typeface="+mj-lt"/>
                <a:cs typeface="Georgia"/>
              </a:rPr>
              <a:t>-</a:t>
            </a:r>
            <a:r>
              <a:rPr lang="nl-NL" sz="2000" spc="-4" dirty="0">
                <a:solidFill>
                  <a:srgbClr val="001157"/>
                </a:solidFill>
                <a:latin typeface="+mj-lt"/>
                <a:cs typeface="Georgia"/>
              </a:rPr>
              <a:t> </a:t>
            </a:r>
            <a:r>
              <a:rPr sz="2000" spc="-4" dirty="0">
                <a:solidFill>
                  <a:srgbClr val="001157"/>
                </a:solidFill>
                <a:latin typeface="+mj-lt"/>
                <a:cs typeface="Georgia"/>
              </a:rPr>
              <a:t>2015)</a:t>
            </a:r>
            <a:endParaRPr lang="nl-NL" sz="2000" spc="-4" dirty="0">
              <a:solidFill>
                <a:srgbClr val="001157"/>
              </a:solidFill>
              <a:latin typeface="+mj-lt"/>
              <a:cs typeface="Georgia"/>
            </a:endParaRPr>
          </a:p>
          <a:p>
            <a:pPr marR="4643" lvl="1"/>
            <a:endParaRPr lang="nl-NL" sz="2000" spc="-4" dirty="0">
              <a:solidFill>
                <a:srgbClr val="001157"/>
              </a:solidFill>
              <a:latin typeface="+mj-lt"/>
              <a:cs typeface="Georgia"/>
            </a:endParaRPr>
          </a:p>
          <a:p>
            <a:pPr marR="4643" lvl="1"/>
            <a:r>
              <a:rPr sz="2000" spc="-4" dirty="0">
                <a:solidFill>
                  <a:srgbClr val="001157"/>
                </a:solidFill>
                <a:latin typeface="+mj-lt"/>
                <a:cs typeface="Georgia"/>
              </a:rPr>
              <a:t>To: </a:t>
            </a:r>
            <a:r>
              <a:rPr sz="2000" spc="-8" dirty="0">
                <a:solidFill>
                  <a:srgbClr val="001157"/>
                </a:solidFill>
                <a:latin typeface="+mj-lt"/>
                <a:cs typeface="Georgia"/>
              </a:rPr>
              <a:t>Autonomy</a:t>
            </a:r>
            <a:r>
              <a:rPr sz="2000" dirty="0">
                <a:solidFill>
                  <a:srgbClr val="001157"/>
                </a:solidFill>
                <a:latin typeface="+mj-lt"/>
                <a:cs typeface="Georgia"/>
              </a:rPr>
              <a:t> </a:t>
            </a:r>
            <a:r>
              <a:rPr lang="nl-NL" sz="2000" dirty="0">
                <a:solidFill>
                  <a:srgbClr val="001157"/>
                </a:solidFill>
                <a:latin typeface="+mj-lt"/>
                <a:cs typeface="Georgia"/>
              </a:rPr>
              <a:t>		</a:t>
            </a:r>
            <a:r>
              <a:rPr sz="2000" spc="-4" dirty="0">
                <a:solidFill>
                  <a:srgbClr val="001157"/>
                </a:solidFill>
                <a:latin typeface="+mj-lt"/>
                <a:cs typeface="Georgia"/>
              </a:rPr>
              <a:t>(2015</a:t>
            </a:r>
            <a:r>
              <a:rPr lang="nl-NL" sz="2000" spc="-4" dirty="0">
                <a:solidFill>
                  <a:srgbClr val="001157"/>
                </a:solidFill>
                <a:latin typeface="+mj-lt"/>
                <a:cs typeface="Georgia"/>
              </a:rPr>
              <a:t> </a:t>
            </a:r>
            <a:r>
              <a:rPr sz="2000" spc="-4" dirty="0">
                <a:solidFill>
                  <a:srgbClr val="001157"/>
                </a:solidFill>
                <a:latin typeface="+mj-lt"/>
                <a:cs typeface="Georgia"/>
              </a:rPr>
              <a:t>-</a:t>
            </a:r>
            <a:r>
              <a:rPr lang="nl-NL" sz="2000" spc="-4" dirty="0">
                <a:solidFill>
                  <a:srgbClr val="001157"/>
                </a:solidFill>
                <a:latin typeface="+mj-lt"/>
                <a:cs typeface="Georgia"/>
              </a:rPr>
              <a:t> </a:t>
            </a:r>
            <a:r>
              <a:rPr sz="2000" spc="-4" dirty="0">
                <a:solidFill>
                  <a:srgbClr val="001157"/>
                </a:solidFill>
                <a:latin typeface="+mj-lt"/>
                <a:cs typeface="Georgia"/>
              </a:rPr>
              <a:t>2020)</a:t>
            </a:r>
            <a:endParaRPr lang="nl-NL" sz="2000" dirty="0">
              <a:latin typeface="+mj-lt"/>
              <a:cs typeface="Georgia"/>
            </a:endParaRPr>
          </a:p>
          <a:p>
            <a:pPr marR="4643" lvl="1"/>
            <a:endParaRPr lang="nl-NL" sz="2000" spc="-4" dirty="0">
              <a:solidFill>
                <a:srgbClr val="001157"/>
              </a:solidFill>
              <a:latin typeface="+mj-lt"/>
              <a:cs typeface="Georgia"/>
            </a:endParaRPr>
          </a:p>
          <a:p>
            <a:pPr marR="4643" lvl="1"/>
            <a:r>
              <a:rPr sz="2000" spc="-4" dirty="0">
                <a:solidFill>
                  <a:srgbClr val="001157"/>
                </a:solidFill>
                <a:latin typeface="+mj-lt"/>
                <a:cs typeface="Georgia"/>
              </a:rPr>
              <a:t>To: Deep </a:t>
            </a:r>
            <a:r>
              <a:rPr lang="nl-NL" sz="2000" spc="-4" dirty="0">
                <a:solidFill>
                  <a:srgbClr val="001157"/>
                </a:solidFill>
                <a:latin typeface="+mj-lt"/>
                <a:cs typeface="Georgia"/>
              </a:rPr>
              <a:t>L</a:t>
            </a:r>
            <a:r>
              <a:rPr sz="2000" spc="-4" dirty="0">
                <a:solidFill>
                  <a:srgbClr val="001157"/>
                </a:solidFill>
                <a:latin typeface="+mj-lt"/>
                <a:cs typeface="Georgia"/>
              </a:rPr>
              <a:t>earning</a:t>
            </a:r>
            <a:r>
              <a:rPr sz="2000" dirty="0">
                <a:solidFill>
                  <a:srgbClr val="001157"/>
                </a:solidFill>
                <a:latin typeface="+mj-lt"/>
                <a:cs typeface="Georgia"/>
              </a:rPr>
              <a:t> </a:t>
            </a:r>
            <a:r>
              <a:rPr lang="nl-NL" sz="2000" dirty="0">
                <a:solidFill>
                  <a:srgbClr val="001157"/>
                </a:solidFill>
                <a:latin typeface="+mj-lt"/>
                <a:cs typeface="Georgia"/>
              </a:rPr>
              <a:t>		</a:t>
            </a:r>
            <a:r>
              <a:rPr sz="2000" spc="-4" dirty="0">
                <a:solidFill>
                  <a:srgbClr val="001157"/>
                </a:solidFill>
                <a:latin typeface="+mj-lt"/>
                <a:cs typeface="Georgia"/>
              </a:rPr>
              <a:t>(2015</a:t>
            </a:r>
            <a:r>
              <a:rPr lang="nl-NL" sz="2000" spc="-4" dirty="0">
                <a:solidFill>
                  <a:srgbClr val="001157"/>
                </a:solidFill>
                <a:latin typeface="+mj-lt"/>
                <a:cs typeface="Georgia"/>
              </a:rPr>
              <a:t> </a:t>
            </a:r>
            <a:r>
              <a:rPr sz="2000" spc="-4" dirty="0">
                <a:solidFill>
                  <a:srgbClr val="001157"/>
                </a:solidFill>
                <a:latin typeface="+mj-lt"/>
                <a:cs typeface="Georgia"/>
              </a:rPr>
              <a:t>-</a:t>
            </a:r>
            <a:r>
              <a:rPr lang="nl-NL" sz="2000" spc="-4" dirty="0">
                <a:solidFill>
                  <a:srgbClr val="001157"/>
                </a:solidFill>
                <a:latin typeface="+mj-lt"/>
                <a:cs typeface="Georgia"/>
              </a:rPr>
              <a:t> </a:t>
            </a:r>
            <a:r>
              <a:rPr sz="2000" spc="-4" dirty="0">
                <a:solidFill>
                  <a:srgbClr val="001157"/>
                </a:solidFill>
                <a:latin typeface="+mj-lt"/>
                <a:cs typeface="Georgia"/>
              </a:rPr>
              <a:t>2020)</a:t>
            </a:r>
            <a:endParaRPr sz="2000" dirty="0">
              <a:latin typeface="+mj-lt"/>
              <a:cs typeface="Georgia"/>
            </a:endParaRPr>
          </a:p>
          <a:p>
            <a:pPr lvl="1"/>
            <a:endParaRPr lang="nl-NL" sz="2000" spc="-4" dirty="0">
              <a:solidFill>
                <a:srgbClr val="001157"/>
              </a:solidFill>
              <a:latin typeface="+mj-lt"/>
              <a:cs typeface="Georgia"/>
            </a:endParaRPr>
          </a:p>
          <a:p>
            <a:pPr lvl="1"/>
            <a:r>
              <a:rPr sz="2000" spc="-4" dirty="0">
                <a:solidFill>
                  <a:srgbClr val="001157"/>
                </a:solidFill>
                <a:latin typeface="+mj-lt"/>
                <a:cs typeface="Georgia"/>
              </a:rPr>
              <a:t>To: </a:t>
            </a:r>
            <a:r>
              <a:rPr lang="nl-NL" sz="2000" spc="-4" dirty="0" err="1">
                <a:solidFill>
                  <a:srgbClr val="001157"/>
                </a:solidFill>
                <a:latin typeface="+mj-lt"/>
                <a:cs typeface="Georgia"/>
              </a:rPr>
              <a:t>Explainable</a:t>
            </a:r>
            <a:r>
              <a:rPr lang="nl-NL" sz="2000" spc="-4" dirty="0">
                <a:solidFill>
                  <a:srgbClr val="001157"/>
                </a:solidFill>
                <a:latin typeface="+mj-lt"/>
                <a:cs typeface="Georgia"/>
              </a:rPr>
              <a:t> AI </a:t>
            </a:r>
            <a:r>
              <a:rPr lang="nl-NL" sz="2000" spc="24" dirty="0">
                <a:solidFill>
                  <a:srgbClr val="001157"/>
                </a:solidFill>
                <a:latin typeface="+mj-lt"/>
                <a:cs typeface="Georgia"/>
              </a:rPr>
              <a:t>		</a:t>
            </a:r>
            <a:r>
              <a:rPr sz="2000" spc="-4" dirty="0">
                <a:solidFill>
                  <a:srgbClr val="001157"/>
                </a:solidFill>
                <a:latin typeface="+mj-lt"/>
                <a:cs typeface="Georgia"/>
              </a:rPr>
              <a:t>(2020)</a:t>
            </a:r>
            <a:endParaRPr lang="nl-NL" sz="2000" spc="-4" dirty="0">
              <a:solidFill>
                <a:srgbClr val="001157"/>
              </a:solidFill>
              <a:latin typeface="+mj-lt"/>
              <a:cs typeface="Georgia"/>
            </a:endParaRPr>
          </a:p>
          <a:p>
            <a:pPr lvl="1"/>
            <a:endParaRPr lang="nl-NL" sz="2000" spc="-4" dirty="0">
              <a:solidFill>
                <a:srgbClr val="001157"/>
              </a:solidFill>
              <a:latin typeface="+mj-lt"/>
              <a:cs typeface="Georgia"/>
            </a:endParaRPr>
          </a:p>
          <a:p>
            <a:pPr lvl="1"/>
            <a:r>
              <a:rPr lang="nl-NL" sz="2000" spc="-4" dirty="0" err="1">
                <a:solidFill>
                  <a:srgbClr val="001157"/>
                </a:solidFill>
                <a:latin typeface="+mj-lt"/>
                <a:cs typeface="Georgia"/>
              </a:rPr>
              <a:t>To</a:t>
            </a:r>
            <a:r>
              <a:rPr lang="nl-NL" sz="2000" spc="-4" dirty="0">
                <a:solidFill>
                  <a:srgbClr val="001157"/>
                </a:solidFill>
                <a:latin typeface="+mj-lt"/>
                <a:cs typeface="Georgia"/>
              </a:rPr>
              <a:t>: </a:t>
            </a:r>
            <a:r>
              <a:rPr lang="nl-NL" sz="2000" spc="-4" dirty="0" err="1">
                <a:solidFill>
                  <a:srgbClr val="001157"/>
                </a:solidFill>
                <a:latin typeface="+mj-lt"/>
                <a:cs typeface="Georgia"/>
              </a:rPr>
              <a:t>Interpretable</a:t>
            </a:r>
            <a:r>
              <a:rPr lang="nl-NL" sz="2000" spc="-4" dirty="0">
                <a:solidFill>
                  <a:srgbClr val="001157"/>
                </a:solidFill>
                <a:latin typeface="+mj-lt"/>
                <a:cs typeface="Georgia"/>
              </a:rPr>
              <a:t> AI		(2022)</a:t>
            </a:r>
            <a:endParaRPr lang="en-US" sz="2000" spc="-4" dirty="0">
              <a:solidFill>
                <a:srgbClr val="001157"/>
              </a:solidFill>
              <a:latin typeface="+mj-lt"/>
              <a:cs typeface="Georgia"/>
            </a:endParaRPr>
          </a:p>
          <a:p>
            <a:pPr lvl="1"/>
            <a:endParaRPr lang="en-US" sz="2000" spc="-4" dirty="0">
              <a:solidFill>
                <a:srgbClr val="001157"/>
              </a:solidFill>
              <a:latin typeface="+mj-lt"/>
              <a:cs typeface="Georgia"/>
            </a:endParaRPr>
          </a:p>
          <a:p>
            <a:pPr lvl="1"/>
            <a:r>
              <a:rPr lang="en-US" sz="2000" spc="-4" dirty="0">
                <a:solidFill>
                  <a:srgbClr val="001157"/>
                </a:solidFill>
                <a:latin typeface="+mj-lt"/>
                <a:cs typeface="Georgia"/>
              </a:rPr>
              <a:t>To: Solution			(prediction </a:t>
            </a:r>
            <a:r>
              <a:rPr lang="en-US" sz="2000" spc="-4" dirty="0" err="1">
                <a:solidFill>
                  <a:srgbClr val="001157"/>
                </a:solidFill>
                <a:latin typeface="+mj-lt"/>
                <a:cs typeface="Georgia"/>
              </a:rPr>
              <a:t>vdH</a:t>
            </a:r>
            <a:r>
              <a:rPr lang="en-US" sz="2000" spc="-4" dirty="0">
                <a:solidFill>
                  <a:srgbClr val="001157"/>
                </a:solidFill>
                <a:latin typeface="+mj-lt"/>
                <a:cs typeface="Georgia"/>
              </a:rPr>
              <a:t> 2035)</a:t>
            </a:r>
            <a:endParaRPr sz="2000" dirty="0">
              <a:latin typeface="+mj-lt"/>
              <a:cs typeface="Georgia"/>
            </a:endParaRPr>
          </a:p>
        </p:txBody>
      </p:sp>
      <p:sp>
        <p:nvSpPr>
          <p:cNvPr id="6" name="Rectangle 5">
            <a:extLst>
              <a:ext uri="{FF2B5EF4-FFF2-40B4-BE49-F238E27FC236}">
                <a16:creationId xmlns:a16="http://schemas.microsoft.com/office/drawing/2014/main" xmlns="" id="{142C4C2E-3098-7AC4-C697-3E2DA96DF005}"/>
              </a:ext>
            </a:extLst>
          </p:cNvPr>
          <p:cNvSpPr txBox="1">
            <a:spLocks noChangeArrowheads="1"/>
          </p:cNvSpPr>
          <p:nvPr/>
        </p:nvSpPr>
        <p:spPr>
          <a:xfrm>
            <a:off x="266701" y="0"/>
            <a:ext cx="9601200" cy="796304"/>
          </a:xfrm>
          <a:prstGeom prst="rect">
            <a:avLst/>
          </a:prstGeom>
        </p:spPr>
        <p:txBody>
          <a:bodyPr rIns="132080" anchor="ctr"/>
          <a:lstStyle>
            <a:lvl1pPr>
              <a:defRPr>
                <a:latin typeface="+mj-lt"/>
                <a:ea typeface="+mj-ea"/>
                <a:cs typeface="+mj-cs"/>
              </a:defRPr>
            </a:lvl1pPr>
          </a:lstStyle>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a:p>
            <a:pPr marL="10319" algn="ctr">
              <a:spcBef>
                <a:spcPts val="81"/>
              </a:spcBef>
            </a:pPr>
            <a:r>
              <a:rPr lang="en-US" sz="3200" b="1" dirty="0">
                <a:solidFill>
                  <a:schemeClr val="tx2"/>
                </a:solidFill>
                <a:latin typeface="Arial" panose="020B0604020202020204" pitchFamily="34" charset="0"/>
                <a:cs typeface="Arial" panose="020B0604020202020204" pitchFamily="34" charset="0"/>
              </a:rPr>
              <a:t>From Mythology to Science Fiction</a:t>
            </a:r>
            <a:endParaRPr lang="nl-NL" sz="3200" b="1" kern="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90487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4" name="object 5">
            <a:extLst>
              <a:ext uri="{FF2B5EF4-FFF2-40B4-BE49-F238E27FC236}">
                <a16:creationId xmlns:a16="http://schemas.microsoft.com/office/drawing/2014/main" xmlns="" id="{BDA15CC0-EDC1-4BFF-AF8B-5E35BAF1A031}"/>
              </a:ext>
            </a:extLst>
          </p:cNvPr>
          <p:cNvSpPr txBox="1"/>
          <p:nvPr/>
        </p:nvSpPr>
        <p:spPr>
          <a:xfrm>
            <a:off x="685799" y="228600"/>
            <a:ext cx="8534399" cy="503383"/>
          </a:xfrm>
          <a:prstGeom prst="rect">
            <a:avLst/>
          </a:prstGeom>
        </p:spPr>
        <p:txBody>
          <a:bodyPr vert="horz" wrap="square" lIns="0" tIns="10835" rIns="0" bIns="0" rtlCol="0">
            <a:spAutoFit/>
          </a:bodyPr>
          <a:lstStyle/>
          <a:p>
            <a:pPr marL="10319" marR="71199" algn="ctr">
              <a:spcBef>
                <a:spcPts val="85"/>
              </a:spcBef>
            </a:pPr>
            <a:r>
              <a:rPr lang="nl-NL" sz="3200" spc="-4" dirty="0">
                <a:solidFill>
                  <a:srgbClr val="001F5F"/>
                </a:solidFill>
                <a:latin typeface="Georgia"/>
                <a:cs typeface="Georgia"/>
              </a:rPr>
              <a:t>Full Evening Program</a:t>
            </a:r>
            <a:endParaRPr lang="en-US" sz="2400" spc="-4" dirty="0">
              <a:solidFill>
                <a:srgbClr val="001F5F"/>
              </a:solidFill>
              <a:latin typeface="Georgia"/>
            </a:endParaRPr>
          </a:p>
        </p:txBody>
      </p:sp>
      <p:sp>
        <p:nvSpPr>
          <p:cNvPr id="3" name="TextBox 2">
            <a:extLst>
              <a:ext uri="{FF2B5EF4-FFF2-40B4-BE49-F238E27FC236}">
                <a16:creationId xmlns:a16="http://schemas.microsoft.com/office/drawing/2014/main" xmlns="" id="{B65B951D-F460-DB85-84F3-5773A0C1615A}"/>
              </a:ext>
            </a:extLst>
          </p:cNvPr>
          <p:cNvSpPr txBox="1"/>
          <p:nvPr/>
        </p:nvSpPr>
        <p:spPr>
          <a:xfrm>
            <a:off x="342898" y="838200"/>
            <a:ext cx="9220200" cy="5807424"/>
          </a:xfrm>
          <a:prstGeom prst="rect">
            <a:avLst/>
          </a:prstGeom>
          <a:noFill/>
        </p:spPr>
        <p:txBody>
          <a:bodyPr wrap="square">
            <a:spAutoFit/>
          </a:bodyPr>
          <a:lstStyle/>
          <a:p>
            <a:pPr>
              <a:lnSpc>
                <a:spcPct val="107000"/>
              </a:lnSpc>
              <a:spcAft>
                <a:spcPts val="800"/>
              </a:spcAft>
            </a:pPr>
            <a:r>
              <a:rPr lang="nl-NL" sz="2000" b="1" dirty="0">
                <a:solidFill>
                  <a:schemeClr val="tx2"/>
                </a:solidFill>
                <a:latin typeface="Arial" panose="020B0604020202020204" pitchFamily="34" charset="0"/>
                <a:cs typeface="Arial" panose="020B0604020202020204" pitchFamily="34" charset="0"/>
              </a:rPr>
              <a:t>20:00		</a:t>
            </a:r>
            <a:r>
              <a:rPr lang="nl-NL" sz="2000" b="1" dirty="0" err="1">
                <a:solidFill>
                  <a:schemeClr val="tx2"/>
                </a:solidFill>
                <a:latin typeface="Arial" panose="020B0604020202020204" pitchFamily="34" charset="0"/>
                <a:cs typeface="Arial" panose="020B0604020202020204" pitchFamily="34" charset="0"/>
              </a:rPr>
              <a:t>Welcome</a:t>
            </a:r>
            <a:r>
              <a:rPr lang="nl-NL" sz="2000" b="1" dirty="0">
                <a:solidFill>
                  <a:schemeClr val="tx2"/>
                </a:solidFill>
                <a:latin typeface="Arial" panose="020B0604020202020204" pitchFamily="34" charset="0"/>
                <a:cs typeface="Arial" panose="020B0604020202020204" pitchFamily="34" charset="0"/>
              </a:rPr>
              <a:t> </a:t>
            </a:r>
            <a:r>
              <a:rPr lang="nl-NL" sz="2000" b="1" dirty="0" err="1">
                <a:solidFill>
                  <a:schemeClr val="tx2"/>
                </a:solidFill>
                <a:latin typeface="Arial" panose="020B0604020202020204" pitchFamily="34" charset="0"/>
                <a:cs typeface="Arial" panose="020B0604020202020204" pitchFamily="34" charset="0"/>
              </a:rPr>
              <a:t>by</a:t>
            </a:r>
            <a:r>
              <a:rPr lang="nl-NL" sz="2000" b="1" dirty="0">
                <a:solidFill>
                  <a:schemeClr val="tx2"/>
                </a:solidFill>
                <a:latin typeface="Arial" panose="020B0604020202020204" pitchFamily="34" charset="0"/>
                <a:cs typeface="Arial" panose="020B0604020202020204" pitchFamily="34" charset="0"/>
              </a:rPr>
              <a:t> </a:t>
            </a:r>
            <a:r>
              <a:rPr lang="nl-NL" sz="2000" b="1" dirty="0" err="1">
                <a:solidFill>
                  <a:schemeClr val="tx2"/>
                </a:solidFill>
                <a:latin typeface="Arial" panose="020B0604020202020204" pitchFamily="34" charset="0"/>
                <a:cs typeface="Arial" panose="020B0604020202020204" pitchFamily="34" charset="0"/>
              </a:rPr>
              <a:t>the</a:t>
            </a:r>
            <a:r>
              <a:rPr lang="nl-NL" sz="2000" b="1" dirty="0">
                <a:solidFill>
                  <a:schemeClr val="tx2"/>
                </a:solidFill>
                <a:latin typeface="Arial" panose="020B0604020202020204" pitchFamily="34" charset="0"/>
                <a:cs typeface="Arial" panose="020B0604020202020204" pitchFamily="34" charset="0"/>
              </a:rPr>
              <a:t> </a:t>
            </a:r>
            <a:r>
              <a:rPr lang="nl-NL" sz="2000" b="1" dirty="0" err="1">
                <a:solidFill>
                  <a:schemeClr val="tx2"/>
                </a:solidFill>
                <a:latin typeface="Arial" panose="020B0604020202020204" pitchFamily="34" charset="0"/>
                <a:cs typeface="Arial" panose="020B0604020202020204" pitchFamily="34" charset="0"/>
              </a:rPr>
              <a:t>organisation</a:t>
            </a:r>
            <a:r>
              <a:rPr lang="nl-NL" sz="2000" dirty="0">
                <a:solidFill>
                  <a:schemeClr val="tx2"/>
                </a:solidFill>
                <a:latin typeface="Arial" panose="020B0604020202020204" pitchFamily="34" charset="0"/>
                <a:cs typeface="Arial" panose="020B0604020202020204" pitchFamily="34" charset="0"/>
              </a:rPr>
              <a:t>	</a:t>
            </a:r>
            <a:br>
              <a:rPr lang="nl-NL" sz="2000" dirty="0">
                <a:solidFill>
                  <a:schemeClr val="tx2"/>
                </a:solidFill>
                <a:latin typeface="Arial" panose="020B0604020202020204" pitchFamily="34" charset="0"/>
                <a:cs typeface="Arial" panose="020B0604020202020204" pitchFamily="34" charset="0"/>
              </a:rPr>
            </a:br>
            <a:r>
              <a:rPr lang="nl-NL" sz="2000" dirty="0">
                <a:solidFill>
                  <a:schemeClr val="tx2"/>
                </a:solidFill>
                <a:latin typeface="Arial" panose="020B0604020202020204" pitchFamily="34" charset="0"/>
                <a:cs typeface="Arial" panose="020B0604020202020204" pitchFamily="34" charset="0"/>
              </a:rPr>
              <a:t/>
            </a:r>
            <a:br>
              <a:rPr lang="nl-NL" sz="2000" dirty="0">
                <a:solidFill>
                  <a:schemeClr val="tx2"/>
                </a:solidFill>
                <a:latin typeface="Arial" panose="020B0604020202020204" pitchFamily="34" charset="0"/>
                <a:cs typeface="Arial" panose="020B0604020202020204" pitchFamily="34" charset="0"/>
              </a:rPr>
            </a:br>
            <a:r>
              <a:rPr lang="nl-NL" sz="2000" b="1" dirty="0">
                <a:solidFill>
                  <a:schemeClr val="tx2"/>
                </a:solidFill>
                <a:latin typeface="Arial" panose="020B0604020202020204" pitchFamily="34" charset="0"/>
                <a:cs typeface="Arial" panose="020B0604020202020204" pitchFamily="34" charset="0"/>
              </a:rPr>
              <a:t>20:15</a:t>
            </a:r>
            <a:r>
              <a:rPr lang="nl-NL" sz="2000" dirty="0">
                <a:solidFill>
                  <a:schemeClr val="tx2"/>
                </a:solidFill>
                <a:latin typeface="Arial" panose="020B0604020202020204" pitchFamily="34" charset="0"/>
                <a:cs typeface="Arial" panose="020B0604020202020204" pitchFamily="34" charset="0"/>
              </a:rPr>
              <a:t>		</a:t>
            </a:r>
            <a:r>
              <a:rPr lang="en-US" sz="2000" b="1" dirty="0">
                <a:solidFill>
                  <a:schemeClr val="tx2"/>
                </a:solidFill>
                <a:latin typeface="Arial" panose="020B0604020202020204" pitchFamily="34" charset="0"/>
                <a:cs typeface="Arial" panose="020B0604020202020204" pitchFamily="34" charset="0"/>
              </a:rPr>
              <a:t>Prof. Dr. Jaap van den </a:t>
            </a:r>
            <a:r>
              <a:rPr lang="en-US" sz="2000" b="1" dirty="0" err="1">
                <a:solidFill>
                  <a:schemeClr val="tx2"/>
                </a:solidFill>
                <a:latin typeface="Arial" panose="020B0604020202020204" pitchFamily="34" charset="0"/>
                <a:cs typeface="Arial" panose="020B0604020202020204" pitchFamily="34" charset="0"/>
              </a:rPr>
              <a:t>Herik</a:t>
            </a:r>
            <a:r>
              <a:rPr lang="en-US" sz="2000" b="1" dirty="0">
                <a:solidFill>
                  <a:schemeClr val="tx2"/>
                </a:solidFill>
                <a:latin typeface="Arial" panose="020B0604020202020204" pitchFamily="34" charset="0"/>
                <a:cs typeface="Arial" panose="020B0604020202020204" pitchFamily="34" charset="0"/>
              </a:rPr>
              <a:t> </a:t>
            </a:r>
          </a:p>
          <a:p>
            <a:pPr>
              <a:lnSpc>
                <a:spcPct val="107000"/>
              </a:lnSpc>
              <a:spcAft>
                <a:spcPts val="800"/>
              </a:spcAft>
            </a:pPr>
            <a:r>
              <a:rPr lang="en-US" sz="2000" b="1" dirty="0">
                <a:solidFill>
                  <a:schemeClr val="tx2"/>
                </a:solidFill>
                <a:latin typeface="Arial" panose="020B0604020202020204" pitchFamily="34" charset="0"/>
                <a:cs typeface="Arial" panose="020B0604020202020204" pitchFamily="34" charset="0"/>
              </a:rPr>
              <a:t>		</a:t>
            </a:r>
            <a:r>
              <a:rPr lang="en-US" sz="2000" dirty="0">
                <a:solidFill>
                  <a:schemeClr val="tx2"/>
                </a:solidFill>
                <a:latin typeface="Arial" panose="020B0604020202020204" pitchFamily="34" charset="0"/>
                <a:cs typeface="Arial" panose="020B0604020202020204" pitchFamily="34" charset="0"/>
              </a:rPr>
              <a:t>Computers: From Beginners to Over Champions</a:t>
            </a:r>
          </a:p>
          <a:p>
            <a:pPr>
              <a:lnSpc>
                <a:spcPct val="107000"/>
              </a:lnSpc>
              <a:spcAft>
                <a:spcPts val="800"/>
              </a:spcAft>
            </a:pPr>
            <a:r>
              <a:rPr lang="nl-NL" sz="2000" b="1" dirty="0">
                <a:solidFill>
                  <a:schemeClr val="tx2"/>
                </a:solidFill>
                <a:latin typeface="Arial" panose="020B0604020202020204" pitchFamily="34" charset="0"/>
                <a:cs typeface="Arial" panose="020B0604020202020204" pitchFamily="34" charset="0"/>
              </a:rPr>
              <a:t>20:45</a:t>
            </a:r>
            <a:r>
              <a:rPr lang="en-US" sz="2000" b="1" dirty="0">
                <a:solidFill>
                  <a:schemeClr val="tx2"/>
                </a:solidFill>
                <a:latin typeface="Arial" panose="020B0604020202020204" pitchFamily="34" charset="0"/>
                <a:cs typeface="Arial" panose="020B0604020202020204" pitchFamily="34" charset="0"/>
              </a:rPr>
              <a:t> 	</a:t>
            </a:r>
            <a:r>
              <a:rPr lang="en-US" sz="2000" b="1" i="1" dirty="0">
                <a:solidFill>
                  <a:srgbClr val="212529"/>
                </a:solidFill>
                <a:effectLst/>
                <a:latin typeface="Calibri" panose="020F0502020204030204" pitchFamily="34" charset="0"/>
              </a:rPr>
              <a:t>	</a:t>
            </a:r>
            <a:r>
              <a:rPr lang="en-US" sz="2000" b="1" dirty="0">
                <a:solidFill>
                  <a:schemeClr val="tx2"/>
                </a:solidFill>
                <a:latin typeface="Arial" panose="020B0604020202020204" pitchFamily="34" charset="0"/>
                <a:cs typeface="Arial" panose="020B0604020202020204" pitchFamily="34" charset="0"/>
              </a:rPr>
              <a:t>Chief Arbiter Richard </a:t>
            </a:r>
            <a:r>
              <a:rPr lang="en-US" sz="2000" b="1" dirty="0" err="1">
                <a:solidFill>
                  <a:schemeClr val="tx2"/>
                </a:solidFill>
                <a:latin typeface="Arial" panose="020B0604020202020204" pitchFamily="34" charset="0"/>
                <a:cs typeface="Arial" panose="020B0604020202020204" pitchFamily="34" charset="0"/>
              </a:rPr>
              <a:t>Pijl</a:t>
            </a:r>
            <a:endParaRPr lang="en-US" sz="2000" b="1" dirty="0">
              <a:solidFill>
                <a:schemeClr val="tx2"/>
              </a:solidFill>
              <a:latin typeface="Arial" panose="020B0604020202020204" pitchFamily="34" charset="0"/>
              <a:cs typeface="Arial" panose="020B0604020202020204" pitchFamily="34" charset="0"/>
            </a:endParaRPr>
          </a:p>
          <a:p>
            <a:pPr>
              <a:lnSpc>
                <a:spcPct val="107000"/>
              </a:lnSpc>
              <a:spcAft>
                <a:spcPts val="800"/>
              </a:spcAft>
            </a:pPr>
            <a:r>
              <a:rPr lang="en-US" sz="2000" b="1" dirty="0">
                <a:solidFill>
                  <a:schemeClr val="tx2"/>
                </a:solidFill>
                <a:latin typeface="Arial" panose="020B0604020202020204" pitchFamily="34" charset="0"/>
                <a:cs typeface="Arial" panose="020B0604020202020204" pitchFamily="34" charset="0"/>
              </a:rPr>
              <a:t>		</a:t>
            </a:r>
            <a:r>
              <a:rPr lang="en-US" sz="2000" dirty="0">
                <a:solidFill>
                  <a:schemeClr val="tx2"/>
                </a:solidFill>
                <a:latin typeface="Arial" panose="020B0604020202020204" pitchFamily="34" charset="0"/>
                <a:cs typeface="Arial" panose="020B0604020202020204" pitchFamily="34" charset="0"/>
              </a:rPr>
              <a:t>Playing Strength at the WCCC 2023 in Spain </a:t>
            </a:r>
          </a:p>
          <a:p>
            <a:pPr>
              <a:lnSpc>
                <a:spcPct val="107000"/>
              </a:lnSpc>
              <a:spcAft>
                <a:spcPts val="800"/>
              </a:spcAft>
            </a:pPr>
            <a:r>
              <a:rPr lang="nl-NL" sz="2000" b="1" dirty="0">
                <a:solidFill>
                  <a:schemeClr val="tx2"/>
                </a:solidFill>
                <a:latin typeface="Arial" panose="020B0604020202020204" pitchFamily="34" charset="0"/>
                <a:cs typeface="Arial" panose="020B0604020202020204" pitchFamily="34" charset="0"/>
              </a:rPr>
              <a:t>21:05</a:t>
            </a:r>
            <a:r>
              <a:rPr lang="en-US" sz="2000" b="1" dirty="0">
                <a:solidFill>
                  <a:schemeClr val="tx2"/>
                </a:solidFill>
                <a:latin typeface="Arial" panose="020B0604020202020204" pitchFamily="34" charset="0"/>
                <a:cs typeface="Arial" panose="020B0604020202020204" pitchFamily="34" charset="0"/>
              </a:rPr>
              <a:t> 		Break</a:t>
            </a:r>
          </a:p>
          <a:p>
            <a:pPr>
              <a:lnSpc>
                <a:spcPct val="107000"/>
              </a:lnSpc>
              <a:spcAft>
                <a:spcPts val="800"/>
              </a:spcAft>
            </a:pPr>
            <a:r>
              <a:rPr lang="nl-NL" sz="2000" b="1" dirty="0">
                <a:solidFill>
                  <a:schemeClr val="tx2"/>
                </a:solidFill>
                <a:latin typeface="Arial" panose="020B0604020202020204" pitchFamily="34" charset="0"/>
                <a:cs typeface="Arial" panose="020B0604020202020204" pitchFamily="34" charset="0"/>
              </a:rPr>
              <a:t>21:15</a:t>
            </a:r>
            <a:r>
              <a:rPr lang="en-US" sz="2000" b="1" i="1" dirty="0">
                <a:solidFill>
                  <a:srgbClr val="212529"/>
                </a:solidFill>
                <a:effectLst/>
                <a:latin typeface="Calibri" panose="020F0502020204030204" pitchFamily="34" charset="0"/>
              </a:rPr>
              <a:t> 		</a:t>
            </a:r>
            <a:r>
              <a:rPr lang="en-US" sz="2000" b="1" dirty="0">
                <a:solidFill>
                  <a:schemeClr val="tx2"/>
                </a:solidFill>
                <a:latin typeface="Arial" panose="020B0604020202020204" pitchFamily="34" charset="0"/>
                <a:cs typeface="Arial" panose="020B0604020202020204" pitchFamily="34" charset="0"/>
              </a:rPr>
              <a:t>Dr. Dap Hartmann</a:t>
            </a:r>
          </a:p>
          <a:p>
            <a:pPr>
              <a:lnSpc>
                <a:spcPct val="107000"/>
              </a:lnSpc>
              <a:spcAft>
                <a:spcPts val="800"/>
              </a:spcAft>
            </a:pPr>
            <a:r>
              <a:rPr lang="en-US" sz="2000" b="1" dirty="0">
                <a:solidFill>
                  <a:srgbClr val="212529"/>
                </a:solidFill>
                <a:latin typeface="Calibri" panose="020F0502020204030204" pitchFamily="34" charset="0"/>
              </a:rPr>
              <a:t>		</a:t>
            </a:r>
            <a:r>
              <a:rPr lang="en-US" sz="2000" dirty="0">
                <a:solidFill>
                  <a:schemeClr val="tx2"/>
                </a:solidFill>
                <a:latin typeface="Arial" panose="020B0604020202020204" pitchFamily="34" charset="0"/>
                <a:cs typeface="Arial" panose="020B0604020202020204" pitchFamily="34" charset="0"/>
              </a:rPr>
              <a:t>Hans Berliner's  Life, hobby and profession </a:t>
            </a:r>
          </a:p>
          <a:p>
            <a:pPr>
              <a:lnSpc>
                <a:spcPct val="107000"/>
              </a:lnSpc>
              <a:spcAft>
                <a:spcPts val="800"/>
              </a:spcAft>
            </a:pPr>
            <a:r>
              <a:rPr lang="nl-NL" sz="2000" b="1" dirty="0">
                <a:solidFill>
                  <a:schemeClr val="tx2"/>
                </a:solidFill>
                <a:latin typeface="Arial" panose="020B0604020202020204" pitchFamily="34" charset="0"/>
                <a:cs typeface="Arial" panose="020B0604020202020204" pitchFamily="34" charset="0"/>
              </a:rPr>
              <a:t>21:45</a:t>
            </a:r>
            <a:r>
              <a:rPr lang="en-US" sz="2000" b="1" dirty="0">
                <a:solidFill>
                  <a:schemeClr val="tx2"/>
                </a:solidFill>
                <a:latin typeface="Arial" panose="020B0604020202020204" pitchFamily="34" charset="0"/>
                <a:cs typeface="Arial" panose="020B0604020202020204" pitchFamily="34" charset="0"/>
              </a:rPr>
              <a:t> 		Break</a:t>
            </a:r>
          </a:p>
          <a:p>
            <a:pPr>
              <a:lnSpc>
                <a:spcPct val="107000"/>
              </a:lnSpc>
              <a:spcAft>
                <a:spcPts val="800"/>
              </a:spcAft>
            </a:pPr>
            <a:r>
              <a:rPr lang="nl-NL" sz="2000" b="1" dirty="0">
                <a:solidFill>
                  <a:schemeClr val="tx2"/>
                </a:solidFill>
                <a:latin typeface="Arial" panose="020B0604020202020204" pitchFamily="34" charset="0"/>
                <a:cs typeface="Arial" panose="020B0604020202020204" pitchFamily="34" charset="0"/>
              </a:rPr>
              <a:t>21:50</a:t>
            </a:r>
            <a:r>
              <a:rPr lang="en-US" sz="2000" b="1" dirty="0">
                <a:solidFill>
                  <a:schemeClr val="tx2"/>
                </a:solidFill>
                <a:latin typeface="Arial" panose="020B0604020202020204" pitchFamily="34" charset="0"/>
                <a:cs typeface="Arial" panose="020B0604020202020204" pitchFamily="34" charset="0"/>
              </a:rPr>
              <a:t> 		ICCF World Champion Jon Edward</a:t>
            </a:r>
          </a:p>
          <a:p>
            <a:pPr>
              <a:lnSpc>
                <a:spcPct val="107000"/>
              </a:lnSpc>
              <a:spcAft>
                <a:spcPts val="800"/>
              </a:spcAft>
            </a:pPr>
            <a:r>
              <a:rPr lang="en-US" sz="2000" dirty="0">
                <a:solidFill>
                  <a:schemeClr val="tx2"/>
                </a:solidFill>
                <a:latin typeface="Arial" panose="020B0604020202020204" pitchFamily="34" charset="0"/>
                <a:cs typeface="Arial" panose="020B0604020202020204" pitchFamily="34" charset="0"/>
              </a:rPr>
              <a:t>		The Marshall talk</a:t>
            </a:r>
          </a:p>
          <a:p>
            <a:pPr>
              <a:lnSpc>
                <a:spcPct val="107000"/>
              </a:lnSpc>
              <a:spcAft>
                <a:spcPts val="800"/>
              </a:spcAft>
            </a:pPr>
            <a:r>
              <a:rPr lang="nl-NL" sz="2000" b="1" dirty="0">
                <a:solidFill>
                  <a:schemeClr val="tx2"/>
                </a:solidFill>
                <a:latin typeface="Arial" panose="020B0604020202020204" pitchFamily="34" charset="0"/>
                <a:cs typeface="Arial" panose="020B0604020202020204" pitchFamily="34" charset="0"/>
              </a:rPr>
              <a:t>22:45</a:t>
            </a:r>
            <a:r>
              <a:rPr lang="en-US" sz="2000" b="1" dirty="0">
                <a:solidFill>
                  <a:schemeClr val="tx2"/>
                </a:solidFill>
                <a:latin typeface="Arial" panose="020B0604020202020204" pitchFamily="34" charset="0"/>
                <a:cs typeface="Arial" panose="020B0604020202020204" pitchFamily="34" charset="0"/>
              </a:rPr>
              <a:t> 		Q&amp;A Panel</a:t>
            </a:r>
          </a:p>
          <a:p>
            <a:pPr>
              <a:lnSpc>
                <a:spcPct val="107000"/>
              </a:lnSpc>
              <a:spcAft>
                <a:spcPts val="800"/>
              </a:spcAft>
            </a:pPr>
            <a:r>
              <a:rPr lang="en-US" sz="2000" b="1" dirty="0">
                <a:solidFill>
                  <a:schemeClr val="tx2"/>
                </a:solidFill>
                <a:latin typeface="Arial" panose="020B0604020202020204" pitchFamily="34" charset="0"/>
                <a:cs typeface="Arial" panose="020B0604020202020204" pitchFamily="34" charset="0"/>
              </a:rPr>
              <a:t>23:00		End evening program</a:t>
            </a:r>
          </a:p>
        </p:txBody>
      </p:sp>
    </p:spTree>
    <p:extLst>
      <p:ext uri="{BB962C8B-B14F-4D97-AF65-F5344CB8AC3E}">
        <p14:creationId xmlns:p14="http://schemas.microsoft.com/office/powerpoint/2010/main" xmlns="" val="2151371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4" name="object 5">
            <a:extLst>
              <a:ext uri="{FF2B5EF4-FFF2-40B4-BE49-F238E27FC236}">
                <a16:creationId xmlns:a16="http://schemas.microsoft.com/office/drawing/2014/main" xmlns="" id="{BDA15CC0-EDC1-4BFF-AF8B-5E35BAF1A031}"/>
              </a:ext>
            </a:extLst>
          </p:cNvPr>
          <p:cNvSpPr txBox="1"/>
          <p:nvPr/>
        </p:nvSpPr>
        <p:spPr>
          <a:xfrm>
            <a:off x="381000" y="1295400"/>
            <a:ext cx="9677400" cy="6117741"/>
          </a:xfrm>
          <a:prstGeom prst="rect">
            <a:avLst/>
          </a:prstGeom>
        </p:spPr>
        <p:txBody>
          <a:bodyPr vert="horz" wrap="square" lIns="0" tIns="10835" rIns="0" bIns="0" rtlCol="0">
            <a:spAutoFit/>
          </a:bodyPr>
          <a:lstStyle/>
          <a:p>
            <a:pPr marL="10319" marR="71199">
              <a:spcBef>
                <a:spcPts val="85"/>
              </a:spcBef>
            </a:pPr>
            <a:r>
              <a:rPr lang="nl-NL" sz="3200" spc="-4" dirty="0">
                <a:solidFill>
                  <a:srgbClr val="001F5F"/>
                </a:solidFill>
                <a:latin typeface="Georgia"/>
                <a:cs typeface="Georgia"/>
              </a:rPr>
              <a:t>			Jaap van den Herik</a:t>
            </a:r>
          </a:p>
          <a:p>
            <a:pPr marL="10319" marR="71199">
              <a:spcBef>
                <a:spcPts val="85"/>
              </a:spcBef>
            </a:pPr>
            <a:r>
              <a:rPr lang="nl-NL" sz="3200" spc="-4" dirty="0">
                <a:solidFill>
                  <a:srgbClr val="001F5F"/>
                </a:solidFill>
                <a:latin typeface="Georgia"/>
                <a:cs typeface="Georgia"/>
              </a:rPr>
              <a:t>		  		</a:t>
            </a:r>
          </a:p>
          <a:p>
            <a:pPr marL="10319" marR="71199" algn="ctr">
              <a:spcBef>
                <a:spcPts val="85"/>
              </a:spcBef>
            </a:pPr>
            <a:r>
              <a:rPr lang="nl-NL" sz="3200" b="1" spc="-4" dirty="0" err="1">
                <a:solidFill>
                  <a:srgbClr val="001F5F"/>
                </a:solidFill>
                <a:latin typeface="Georgia"/>
                <a:cs typeface="Georgia"/>
              </a:rPr>
              <a:t>Prevailing</a:t>
            </a:r>
            <a:r>
              <a:rPr lang="nl-NL" sz="3200" b="1" spc="-4" dirty="0">
                <a:solidFill>
                  <a:srgbClr val="001F5F"/>
                </a:solidFill>
                <a:latin typeface="Georgia"/>
                <a:cs typeface="Georgia"/>
              </a:rPr>
              <a:t> Question:</a:t>
            </a:r>
          </a:p>
          <a:p>
            <a:pPr marL="10319" marR="71199" algn="ctr">
              <a:spcBef>
                <a:spcPts val="85"/>
              </a:spcBef>
            </a:pPr>
            <a:r>
              <a:rPr lang="nl-NL" sz="3200" b="1" spc="-4" dirty="0">
                <a:solidFill>
                  <a:srgbClr val="001F5F"/>
                </a:solidFill>
                <a:latin typeface="Georgia"/>
                <a:cs typeface="Georgia"/>
              </a:rPr>
              <a:t>Will </a:t>
            </a:r>
            <a:r>
              <a:rPr lang="nl-NL" sz="3200" b="1" spc="-4" dirty="0" err="1">
                <a:solidFill>
                  <a:srgbClr val="001F5F"/>
                </a:solidFill>
                <a:latin typeface="Georgia"/>
                <a:cs typeface="Georgia"/>
              </a:rPr>
              <a:t>our</a:t>
            </a:r>
            <a:r>
              <a:rPr lang="nl-NL" sz="3200" b="1" spc="-4" dirty="0">
                <a:solidFill>
                  <a:srgbClr val="001F5F"/>
                </a:solidFill>
                <a:latin typeface="Georgia"/>
                <a:cs typeface="Georgia"/>
              </a:rPr>
              <a:t> intelligence </a:t>
            </a:r>
            <a:r>
              <a:rPr lang="nl-NL" sz="3200" b="1" spc="-4" dirty="0" err="1">
                <a:solidFill>
                  <a:srgbClr val="001F5F"/>
                </a:solidFill>
                <a:latin typeface="Georgia"/>
                <a:cs typeface="Georgia"/>
              </a:rPr>
              <a:t>be</a:t>
            </a:r>
            <a:r>
              <a:rPr lang="nl-NL" sz="3200" b="1" spc="-4" dirty="0">
                <a:solidFill>
                  <a:srgbClr val="001F5F"/>
                </a:solidFill>
                <a:latin typeface="Georgia"/>
                <a:cs typeface="Georgia"/>
              </a:rPr>
              <a:t> </a:t>
            </a:r>
            <a:r>
              <a:rPr lang="nl-NL" sz="3200" b="1" spc="-4" dirty="0" err="1">
                <a:solidFill>
                  <a:srgbClr val="001F5F"/>
                </a:solidFill>
                <a:latin typeface="Georgia"/>
                <a:cs typeface="Georgia"/>
              </a:rPr>
              <a:t>replaced</a:t>
            </a:r>
            <a:r>
              <a:rPr lang="nl-NL" sz="3200" b="1" spc="-4" dirty="0">
                <a:solidFill>
                  <a:srgbClr val="001F5F"/>
                </a:solidFill>
                <a:latin typeface="Georgia"/>
                <a:cs typeface="Georgia"/>
              </a:rPr>
              <a:t> </a:t>
            </a:r>
            <a:r>
              <a:rPr lang="nl-NL" sz="3200" b="1" spc="-4" dirty="0" err="1">
                <a:solidFill>
                  <a:srgbClr val="001F5F"/>
                </a:solidFill>
                <a:latin typeface="Georgia"/>
                <a:cs typeface="Georgia"/>
              </a:rPr>
              <a:t>by</a:t>
            </a:r>
            <a:r>
              <a:rPr lang="nl-NL" sz="3200" b="1" spc="-4" dirty="0">
                <a:solidFill>
                  <a:srgbClr val="001F5F"/>
                </a:solidFill>
                <a:latin typeface="Georgia"/>
                <a:cs typeface="Georgia"/>
              </a:rPr>
              <a:t> AI?</a:t>
            </a:r>
          </a:p>
          <a:p>
            <a:pPr marL="10319" marR="71199" algn="ctr">
              <a:spcBef>
                <a:spcPts val="85"/>
              </a:spcBef>
            </a:pPr>
            <a:endParaRPr lang="nl-NL" sz="2400" spc="-4" dirty="0">
              <a:solidFill>
                <a:srgbClr val="001F5F"/>
              </a:solidFill>
              <a:latin typeface="Georgia"/>
              <a:cs typeface="Georgia"/>
            </a:endParaRPr>
          </a:p>
          <a:p>
            <a:pPr marL="10319" marR="71199">
              <a:spcBef>
                <a:spcPts val="85"/>
              </a:spcBef>
            </a:pPr>
            <a:endParaRPr lang="nl-NL" sz="2400" spc="-4" dirty="0">
              <a:solidFill>
                <a:srgbClr val="001F5F"/>
              </a:solidFill>
              <a:latin typeface="Georgia"/>
              <a:cs typeface="Georgia"/>
            </a:endParaRPr>
          </a:p>
          <a:p>
            <a:pPr marL="10319" marR="71199">
              <a:spcBef>
                <a:spcPts val="85"/>
              </a:spcBef>
            </a:pPr>
            <a:r>
              <a:rPr lang="nl-NL" sz="2400" spc="-4" dirty="0" err="1">
                <a:solidFill>
                  <a:srgbClr val="001F5F"/>
                </a:solidFill>
                <a:latin typeface="Georgia"/>
                <a:cs typeface="Georgia"/>
              </a:rPr>
              <a:t>Thank</a:t>
            </a:r>
            <a:r>
              <a:rPr lang="nl-NL" sz="2400" spc="-4" dirty="0">
                <a:solidFill>
                  <a:srgbClr val="001F5F"/>
                </a:solidFill>
                <a:latin typeface="Georgia"/>
                <a:cs typeface="Georgia"/>
              </a:rPr>
              <a:t> </a:t>
            </a:r>
            <a:r>
              <a:rPr lang="nl-NL" sz="2400" spc="-4" dirty="0" err="1">
                <a:solidFill>
                  <a:srgbClr val="001F5F"/>
                </a:solidFill>
                <a:latin typeface="Georgia"/>
                <a:cs typeface="Georgia"/>
              </a:rPr>
              <a:t>you</a:t>
            </a:r>
            <a:r>
              <a:rPr lang="nl-NL" sz="2400" spc="-4" dirty="0">
                <a:solidFill>
                  <a:srgbClr val="001F5F"/>
                </a:solidFill>
                <a:latin typeface="Georgia"/>
                <a:cs typeface="Georgia"/>
              </a:rPr>
              <a:t>:</a:t>
            </a:r>
            <a:br>
              <a:rPr lang="nl-NL" sz="2400" spc="-4" dirty="0">
                <a:solidFill>
                  <a:srgbClr val="001F5F"/>
                </a:solidFill>
                <a:latin typeface="Georgia"/>
                <a:cs typeface="Georgia"/>
              </a:rPr>
            </a:br>
            <a:r>
              <a:rPr lang="nl-NL" sz="2400" spc="-4" dirty="0">
                <a:solidFill>
                  <a:srgbClr val="001F5F"/>
                </a:solidFill>
                <a:latin typeface="Georgia"/>
                <a:cs typeface="Georgia"/>
              </a:rPr>
              <a:t> 	</a:t>
            </a:r>
          </a:p>
          <a:p>
            <a:pPr marL="10319" marR="71199">
              <a:spcBef>
                <a:spcPts val="85"/>
              </a:spcBef>
            </a:pPr>
            <a:r>
              <a:rPr lang="nl-NL" sz="2400" spc="-4" dirty="0">
                <a:solidFill>
                  <a:srgbClr val="001F5F"/>
                </a:solidFill>
                <a:latin typeface="Georgia"/>
                <a:cs typeface="Georgia"/>
              </a:rPr>
              <a:t>Hans </a:t>
            </a:r>
            <a:r>
              <a:rPr lang="nl-NL" sz="2400" spc="-4" dirty="0" err="1">
                <a:solidFill>
                  <a:srgbClr val="001F5F"/>
                </a:solidFill>
                <a:latin typeface="Georgia"/>
                <a:cs typeface="Georgia"/>
              </a:rPr>
              <a:t>Böhm</a:t>
            </a:r>
            <a:r>
              <a:rPr lang="nl-NL" sz="2400" spc="-4" dirty="0">
                <a:solidFill>
                  <a:srgbClr val="001F5F"/>
                </a:solidFill>
                <a:latin typeface="Georgia"/>
                <a:cs typeface="Georgia"/>
              </a:rPr>
              <a:t> </a:t>
            </a:r>
            <a:r>
              <a:rPr lang="nl-NL" sz="2400" spc="-4" dirty="0" err="1">
                <a:solidFill>
                  <a:srgbClr val="001F5F"/>
                </a:solidFill>
                <a:latin typeface="Georgia"/>
                <a:cs typeface="Georgia"/>
              </a:rPr>
              <a:t>for</a:t>
            </a:r>
            <a:r>
              <a:rPr lang="nl-NL" sz="2400" spc="-4" dirty="0">
                <a:solidFill>
                  <a:srgbClr val="001F5F"/>
                </a:solidFill>
                <a:latin typeface="Georgia"/>
                <a:cs typeface="Georgia"/>
              </a:rPr>
              <a:t> </a:t>
            </a:r>
            <a:r>
              <a:rPr lang="nl-NL" sz="2400" spc="-4" dirty="0" err="1">
                <a:solidFill>
                  <a:srgbClr val="001F5F"/>
                </a:solidFill>
                <a:latin typeface="Georgia"/>
                <a:cs typeface="Georgia"/>
              </a:rPr>
              <a:t>being</a:t>
            </a:r>
            <a:r>
              <a:rPr lang="nl-NL" sz="2400" spc="-4" dirty="0">
                <a:solidFill>
                  <a:srgbClr val="001F5F"/>
                </a:solidFill>
                <a:latin typeface="Georgia"/>
                <a:cs typeface="Georgia"/>
              </a:rPr>
              <a:t> a long life opponent</a:t>
            </a:r>
          </a:p>
          <a:p>
            <a:pPr marL="10319" marR="71199">
              <a:spcBef>
                <a:spcPts val="85"/>
              </a:spcBef>
            </a:pPr>
            <a:r>
              <a:rPr lang="nl-NL" sz="2400" spc="-4" dirty="0" err="1">
                <a:solidFill>
                  <a:srgbClr val="001F5F"/>
                </a:solidFill>
                <a:latin typeface="Georgia"/>
                <a:cs typeface="Georgia"/>
              </a:rPr>
              <a:t>Genna</a:t>
            </a:r>
            <a:r>
              <a:rPr lang="nl-NL" sz="2400" spc="-4" dirty="0">
                <a:solidFill>
                  <a:srgbClr val="001F5F"/>
                </a:solidFill>
                <a:latin typeface="Georgia"/>
                <a:cs typeface="Georgia"/>
              </a:rPr>
              <a:t> </a:t>
            </a:r>
            <a:r>
              <a:rPr lang="nl-NL" sz="2400" spc="-4" dirty="0" err="1">
                <a:solidFill>
                  <a:srgbClr val="001F5F"/>
                </a:solidFill>
                <a:latin typeface="Georgia"/>
                <a:cs typeface="Georgia"/>
              </a:rPr>
              <a:t>Sosonko</a:t>
            </a:r>
            <a:r>
              <a:rPr lang="nl-NL" sz="2400" spc="-4" dirty="0">
                <a:solidFill>
                  <a:srgbClr val="001F5F"/>
                </a:solidFill>
                <a:latin typeface="Georgia"/>
                <a:cs typeface="Georgia"/>
              </a:rPr>
              <a:t> </a:t>
            </a:r>
            <a:r>
              <a:rPr lang="nl-NL" sz="2400" spc="-4" dirty="0" err="1">
                <a:solidFill>
                  <a:srgbClr val="001F5F"/>
                </a:solidFill>
                <a:latin typeface="Georgia"/>
                <a:cs typeface="Georgia"/>
              </a:rPr>
              <a:t>for</a:t>
            </a:r>
            <a:r>
              <a:rPr lang="nl-NL" sz="2400" spc="-4" dirty="0">
                <a:solidFill>
                  <a:srgbClr val="001F5F"/>
                </a:solidFill>
                <a:latin typeface="Georgia"/>
                <a:cs typeface="Georgia"/>
              </a:rPr>
              <a:t> </a:t>
            </a:r>
            <a:r>
              <a:rPr lang="nl-NL" sz="2400" spc="-4" dirty="0" err="1">
                <a:solidFill>
                  <a:srgbClr val="001F5F"/>
                </a:solidFill>
                <a:latin typeface="Georgia"/>
                <a:cs typeface="Georgia"/>
              </a:rPr>
              <a:t>your</a:t>
            </a:r>
            <a:r>
              <a:rPr lang="nl-NL" sz="2400" spc="-4" dirty="0">
                <a:solidFill>
                  <a:srgbClr val="001F5F"/>
                </a:solidFill>
                <a:latin typeface="Georgia"/>
                <a:cs typeface="Georgia"/>
              </a:rPr>
              <a:t> </a:t>
            </a:r>
            <a:r>
              <a:rPr lang="nl-NL" sz="2400" spc="-4" dirty="0" err="1">
                <a:solidFill>
                  <a:srgbClr val="001F5F"/>
                </a:solidFill>
                <a:latin typeface="Georgia"/>
                <a:cs typeface="Georgia"/>
              </a:rPr>
              <a:t>companionship</a:t>
            </a:r>
            <a:r>
              <a:rPr lang="nl-NL" sz="2400" spc="-4" dirty="0">
                <a:solidFill>
                  <a:srgbClr val="001F5F"/>
                </a:solidFill>
                <a:latin typeface="Georgia"/>
                <a:cs typeface="Georgia"/>
              </a:rPr>
              <a:t> </a:t>
            </a:r>
            <a:r>
              <a:rPr lang="nl-NL" sz="2400" spc="-4" dirty="0" err="1">
                <a:solidFill>
                  <a:srgbClr val="001F5F"/>
                </a:solidFill>
                <a:latin typeface="Georgia"/>
                <a:cs typeface="Georgia"/>
              </a:rPr>
              <a:t>from</a:t>
            </a:r>
            <a:r>
              <a:rPr lang="nl-NL" sz="2400" spc="-4" dirty="0">
                <a:solidFill>
                  <a:srgbClr val="001F5F"/>
                </a:solidFill>
                <a:latin typeface="Georgia"/>
                <a:cs typeface="Georgia"/>
              </a:rPr>
              <a:t> </a:t>
            </a:r>
            <a:r>
              <a:rPr lang="nl-NL" sz="2400" spc="-4" dirty="0" err="1">
                <a:solidFill>
                  <a:srgbClr val="001F5F"/>
                </a:solidFill>
                <a:latin typeface="Georgia"/>
                <a:cs typeface="Georgia"/>
              </a:rPr>
              <a:t>the</a:t>
            </a:r>
            <a:r>
              <a:rPr lang="nl-NL" sz="2400" spc="-4" dirty="0">
                <a:solidFill>
                  <a:srgbClr val="001F5F"/>
                </a:solidFill>
                <a:latin typeface="Georgia"/>
                <a:cs typeface="Georgia"/>
              </a:rPr>
              <a:t> </a:t>
            </a:r>
            <a:r>
              <a:rPr lang="nl-NL" sz="2400" spc="-4" dirty="0" err="1">
                <a:solidFill>
                  <a:srgbClr val="001F5F"/>
                </a:solidFill>
                <a:latin typeface="Georgia"/>
                <a:cs typeface="Georgia"/>
              </a:rPr>
              <a:t>beginning</a:t>
            </a:r>
            <a:r>
              <a:rPr lang="nl-NL" sz="2400" spc="-4" dirty="0">
                <a:solidFill>
                  <a:srgbClr val="001F5F"/>
                </a:solidFill>
                <a:latin typeface="Georgia"/>
                <a:cs typeface="Georgia"/>
              </a:rPr>
              <a:t/>
            </a:r>
            <a:br>
              <a:rPr lang="nl-NL" sz="2400" spc="-4" dirty="0">
                <a:solidFill>
                  <a:srgbClr val="001F5F"/>
                </a:solidFill>
                <a:latin typeface="Georgia"/>
                <a:cs typeface="Georgia"/>
              </a:rPr>
            </a:br>
            <a:r>
              <a:rPr lang="nl-NL" sz="2400" spc="-4" dirty="0">
                <a:solidFill>
                  <a:srgbClr val="001F5F"/>
                </a:solidFill>
                <a:latin typeface="Georgia"/>
                <a:cs typeface="Georgia"/>
              </a:rPr>
              <a:t>Ron de </a:t>
            </a:r>
            <a:r>
              <a:rPr lang="nl-NL" sz="2400" spc="-4" dirty="0" err="1">
                <a:solidFill>
                  <a:srgbClr val="001F5F"/>
                </a:solidFill>
                <a:latin typeface="Georgia"/>
                <a:cs typeface="Georgia"/>
              </a:rPr>
              <a:t>Goeij</a:t>
            </a:r>
            <a:r>
              <a:rPr lang="nl-NL" sz="2400" spc="-4" dirty="0">
                <a:solidFill>
                  <a:srgbClr val="001F5F"/>
                </a:solidFill>
                <a:latin typeface="Georgia"/>
                <a:cs typeface="Georgia"/>
              </a:rPr>
              <a:t> </a:t>
            </a:r>
            <a:r>
              <a:rPr lang="nl-NL" sz="2400" spc="-4" dirty="0" err="1">
                <a:solidFill>
                  <a:srgbClr val="001F5F"/>
                </a:solidFill>
                <a:latin typeface="Georgia"/>
                <a:cs typeface="Georgia"/>
              </a:rPr>
              <a:t>and</a:t>
            </a:r>
            <a:r>
              <a:rPr lang="nl-NL" sz="2400" spc="-4" dirty="0">
                <a:solidFill>
                  <a:srgbClr val="001F5F"/>
                </a:solidFill>
                <a:latin typeface="Georgia"/>
                <a:cs typeface="Georgia"/>
              </a:rPr>
              <a:t> Walter Doorduin </a:t>
            </a:r>
            <a:r>
              <a:rPr lang="nl-NL" sz="2400" spc="-4" dirty="0" err="1">
                <a:solidFill>
                  <a:srgbClr val="001F5F"/>
                </a:solidFill>
                <a:latin typeface="Georgia"/>
                <a:cs typeface="Georgia"/>
              </a:rPr>
              <a:t>for</a:t>
            </a:r>
            <a:r>
              <a:rPr lang="nl-NL" sz="2400" spc="-4" dirty="0">
                <a:solidFill>
                  <a:srgbClr val="001F5F"/>
                </a:solidFill>
                <a:latin typeface="Georgia"/>
                <a:cs typeface="Georgia"/>
              </a:rPr>
              <a:t> </a:t>
            </a:r>
            <a:r>
              <a:rPr lang="nl-NL" sz="2400" spc="-4" dirty="0" err="1">
                <a:solidFill>
                  <a:srgbClr val="001F5F"/>
                </a:solidFill>
                <a:latin typeface="Georgia"/>
                <a:cs typeface="Georgia"/>
              </a:rPr>
              <a:t>your</a:t>
            </a:r>
            <a:r>
              <a:rPr lang="nl-NL" sz="2400" spc="-4" dirty="0">
                <a:solidFill>
                  <a:srgbClr val="001F5F"/>
                </a:solidFill>
                <a:latin typeface="Georgia"/>
                <a:cs typeface="Georgia"/>
              </a:rPr>
              <a:t> help </a:t>
            </a:r>
            <a:r>
              <a:rPr lang="nl-NL" sz="2400" spc="-4" dirty="0" err="1">
                <a:solidFill>
                  <a:srgbClr val="001F5F"/>
                </a:solidFill>
                <a:latin typeface="Georgia"/>
                <a:cs typeface="Georgia"/>
              </a:rPr>
              <a:t>with</a:t>
            </a:r>
            <a:r>
              <a:rPr lang="nl-NL" sz="2400" spc="-4" dirty="0">
                <a:solidFill>
                  <a:srgbClr val="001F5F"/>
                </a:solidFill>
                <a:latin typeface="Georgia"/>
                <a:cs typeface="Georgia"/>
              </a:rPr>
              <a:t> </a:t>
            </a:r>
            <a:r>
              <a:rPr lang="nl-NL" sz="2400" spc="-4" dirty="0" err="1">
                <a:solidFill>
                  <a:srgbClr val="001F5F"/>
                </a:solidFill>
                <a:latin typeface="Georgia"/>
                <a:cs typeface="Georgia"/>
              </a:rPr>
              <a:t>this</a:t>
            </a:r>
            <a:r>
              <a:rPr lang="nl-NL" sz="2400" spc="-4" dirty="0">
                <a:solidFill>
                  <a:srgbClr val="001F5F"/>
                </a:solidFill>
                <a:latin typeface="Georgia"/>
                <a:cs typeface="Georgia"/>
              </a:rPr>
              <a:t> </a:t>
            </a:r>
            <a:r>
              <a:rPr lang="nl-NL" sz="2400" spc="-4" dirty="0" err="1">
                <a:solidFill>
                  <a:srgbClr val="001F5F"/>
                </a:solidFill>
                <a:latin typeface="Georgia"/>
                <a:cs typeface="Georgia"/>
              </a:rPr>
              <a:t>presentation</a:t>
            </a:r>
            <a:endParaRPr lang="nl-NL" sz="2400" spc="-4" dirty="0">
              <a:solidFill>
                <a:srgbClr val="001F5F"/>
              </a:solidFill>
              <a:latin typeface="Georgia"/>
              <a:cs typeface="Georgia"/>
            </a:endParaRPr>
          </a:p>
          <a:p>
            <a:pPr marL="10319" marR="71199">
              <a:spcBef>
                <a:spcPts val="85"/>
              </a:spcBef>
            </a:pPr>
            <a:endParaRPr lang="nl-NL" sz="1400" spc="-4" dirty="0">
              <a:solidFill>
                <a:srgbClr val="001F5F"/>
              </a:solidFill>
              <a:latin typeface="Georgia"/>
              <a:cs typeface="Georgia"/>
            </a:endParaRPr>
          </a:p>
          <a:p>
            <a:pPr marL="10319" marR="71199">
              <a:spcBef>
                <a:spcPts val="85"/>
              </a:spcBef>
            </a:pPr>
            <a:r>
              <a:rPr lang="nl-NL" sz="1400" spc="-4" dirty="0">
                <a:solidFill>
                  <a:srgbClr val="001F5F"/>
                </a:solidFill>
                <a:latin typeface="Georgia"/>
                <a:cs typeface="Georgia"/>
              </a:rPr>
              <a:t>See </a:t>
            </a:r>
            <a:r>
              <a:rPr lang="nl-NL" sz="1400" spc="-4" dirty="0" err="1">
                <a:solidFill>
                  <a:srgbClr val="001F5F"/>
                </a:solidFill>
                <a:latin typeface="Georgia"/>
                <a:cs typeface="Georgia"/>
              </a:rPr>
              <a:t>also</a:t>
            </a:r>
            <a:r>
              <a:rPr lang="nl-NL" sz="1400" spc="-4" dirty="0">
                <a:solidFill>
                  <a:srgbClr val="001F5F"/>
                </a:solidFill>
                <a:latin typeface="Georgia"/>
                <a:cs typeface="Georgia"/>
              </a:rPr>
              <a:t>: 	(1) Computer </a:t>
            </a:r>
            <a:r>
              <a:rPr lang="nl-NL" sz="1400" spc="-4" dirty="0" err="1">
                <a:solidFill>
                  <a:srgbClr val="001F5F"/>
                </a:solidFill>
                <a:latin typeface="Georgia"/>
                <a:cs typeface="Georgia"/>
              </a:rPr>
              <a:t>Chess</a:t>
            </a:r>
            <a:r>
              <a:rPr lang="nl-NL" sz="1400" spc="-4" dirty="0">
                <a:solidFill>
                  <a:srgbClr val="001F5F"/>
                </a:solidFill>
                <a:latin typeface="Georgia"/>
                <a:cs typeface="Georgia"/>
              </a:rPr>
              <a:t>: </a:t>
            </a:r>
            <a:r>
              <a:rPr lang="nl-NL" sz="1400" spc="-4" dirty="0" err="1">
                <a:solidFill>
                  <a:srgbClr val="001F5F"/>
                </a:solidFill>
                <a:latin typeface="Georgia"/>
                <a:cs typeface="Georgia"/>
              </a:rPr>
              <a:t>From</a:t>
            </a:r>
            <a:r>
              <a:rPr lang="nl-NL" sz="1400" spc="-4" dirty="0">
                <a:solidFill>
                  <a:srgbClr val="001F5F"/>
                </a:solidFill>
                <a:latin typeface="Georgia"/>
                <a:cs typeface="Georgia"/>
              </a:rPr>
              <a:t> </a:t>
            </a:r>
            <a:r>
              <a:rPr lang="nl-NL" sz="1400" spc="-4" dirty="0" err="1">
                <a:solidFill>
                  <a:srgbClr val="001F5F"/>
                </a:solidFill>
                <a:latin typeface="Georgia"/>
                <a:cs typeface="Georgia"/>
              </a:rPr>
              <a:t>idea</a:t>
            </a:r>
            <a:r>
              <a:rPr lang="nl-NL" sz="1400" spc="-4" dirty="0">
                <a:solidFill>
                  <a:srgbClr val="001F5F"/>
                </a:solidFill>
                <a:latin typeface="Georgia"/>
                <a:cs typeface="Georgia"/>
              </a:rPr>
              <a:t> </a:t>
            </a:r>
            <a:r>
              <a:rPr lang="nl-NL" sz="1400" spc="-4" dirty="0" err="1">
                <a:solidFill>
                  <a:srgbClr val="001F5F"/>
                </a:solidFill>
                <a:latin typeface="Georgia"/>
                <a:cs typeface="Georgia"/>
              </a:rPr>
              <a:t>to</a:t>
            </a:r>
            <a:r>
              <a:rPr lang="nl-NL" sz="1400" spc="-4" dirty="0">
                <a:solidFill>
                  <a:srgbClr val="001F5F"/>
                </a:solidFill>
                <a:latin typeface="Georgia"/>
                <a:cs typeface="Georgia"/>
              </a:rPr>
              <a:t> </a:t>
            </a:r>
            <a:r>
              <a:rPr lang="nl-NL" sz="1400" spc="-4" dirty="0" err="1">
                <a:solidFill>
                  <a:srgbClr val="001F5F"/>
                </a:solidFill>
                <a:latin typeface="Georgia"/>
                <a:cs typeface="Georgia"/>
              </a:rPr>
              <a:t>DeepMind</a:t>
            </a:r>
            <a:r>
              <a:rPr lang="nl-NL" sz="1400" spc="-4" dirty="0">
                <a:solidFill>
                  <a:srgbClr val="001F5F"/>
                </a:solidFill>
                <a:latin typeface="Georgia"/>
                <a:cs typeface="Georgia"/>
              </a:rPr>
              <a:t> (IOS Press / ICGA Journal) </a:t>
            </a:r>
          </a:p>
          <a:p>
            <a:pPr marL="10319" marR="71199">
              <a:spcBef>
                <a:spcPts val="85"/>
              </a:spcBef>
            </a:pPr>
            <a:r>
              <a:rPr lang="nl-NL" sz="1400" spc="-4" dirty="0">
                <a:solidFill>
                  <a:srgbClr val="001F5F"/>
                </a:solidFill>
                <a:latin typeface="Georgia"/>
                <a:cs typeface="Georgia"/>
              </a:rPr>
              <a:t>	(2) AI </a:t>
            </a:r>
            <a:r>
              <a:rPr lang="nl-NL" sz="1400" spc="-4" dirty="0" err="1">
                <a:solidFill>
                  <a:srgbClr val="001F5F"/>
                </a:solidFill>
                <a:latin typeface="Georgia"/>
                <a:cs typeface="Georgia"/>
              </a:rPr>
              <a:t>and</a:t>
            </a:r>
            <a:r>
              <a:rPr lang="nl-NL" sz="1400" spc="-4" dirty="0">
                <a:solidFill>
                  <a:srgbClr val="001F5F"/>
                </a:solidFill>
                <a:latin typeface="Georgia"/>
                <a:cs typeface="Georgia"/>
              </a:rPr>
              <a:t> Computer </a:t>
            </a:r>
            <a:r>
              <a:rPr lang="nl-NL" sz="1400" spc="-4" dirty="0" err="1">
                <a:solidFill>
                  <a:srgbClr val="001F5F"/>
                </a:solidFill>
                <a:latin typeface="Georgia"/>
                <a:cs typeface="Georgia"/>
              </a:rPr>
              <a:t>Chess</a:t>
            </a:r>
            <a:r>
              <a:rPr lang="nl-NL" sz="1400" spc="-4" dirty="0">
                <a:solidFill>
                  <a:srgbClr val="001F5F"/>
                </a:solidFill>
                <a:latin typeface="Georgia"/>
                <a:cs typeface="Georgia"/>
              </a:rPr>
              <a:t> in </a:t>
            </a:r>
            <a:r>
              <a:rPr lang="nl-NL" sz="1400" spc="-4" dirty="0" err="1">
                <a:solidFill>
                  <a:srgbClr val="001F5F"/>
                </a:solidFill>
                <a:latin typeface="Georgia"/>
                <a:cs typeface="Georgia"/>
              </a:rPr>
              <a:t>the</a:t>
            </a:r>
            <a:r>
              <a:rPr lang="nl-NL" sz="1400" spc="-4" dirty="0">
                <a:solidFill>
                  <a:srgbClr val="001F5F"/>
                </a:solidFill>
                <a:latin typeface="Georgia"/>
                <a:cs typeface="Georgia"/>
              </a:rPr>
              <a:t> Netherlands (KNSB / NBC)</a:t>
            </a:r>
          </a:p>
          <a:p>
            <a:pPr marL="10319" marR="71199">
              <a:spcBef>
                <a:spcPts val="85"/>
              </a:spcBef>
            </a:pPr>
            <a:r>
              <a:rPr lang="nl-NL" sz="2400" spc="-4" dirty="0">
                <a:solidFill>
                  <a:srgbClr val="001F5F"/>
                </a:solidFill>
                <a:latin typeface="Georgia"/>
                <a:cs typeface="Georgia"/>
              </a:rPr>
              <a:t>		</a:t>
            </a:r>
          </a:p>
          <a:p>
            <a:pPr marL="10319" marR="71199" algn="ctr">
              <a:spcBef>
                <a:spcPts val="85"/>
              </a:spcBef>
            </a:pPr>
            <a:endParaRPr sz="2400" dirty="0">
              <a:latin typeface="Georgia"/>
              <a:cs typeface="Georgia"/>
            </a:endParaRPr>
          </a:p>
        </p:txBody>
      </p:sp>
      <p:sp>
        <p:nvSpPr>
          <p:cNvPr id="3" name="Rectangle 5">
            <a:extLst>
              <a:ext uri="{FF2B5EF4-FFF2-40B4-BE49-F238E27FC236}">
                <a16:creationId xmlns:a16="http://schemas.microsoft.com/office/drawing/2014/main" xmlns="" id="{03752696-0474-55A8-1D56-895F7EAF2701}"/>
              </a:ext>
            </a:extLst>
          </p:cNvPr>
          <p:cNvSpPr txBox="1">
            <a:spLocks noChangeArrowheads="1"/>
          </p:cNvSpPr>
          <p:nvPr/>
        </p:nvSpPr>
        <p:spPr>
          <a:xfrm>
            <a:off x="266701" y="0"/>
            <a:ext cx="9601200" cy="796304"/>
          </a:xfrm>
          <a:prstGeom prst="rect">
            <a:avLst/>
          </a:prstGeom>
        </p:spPr>
        <p:txBody>
          <a:bodyPr rIns="132080" anchor="ctr"/>
          <a:lstStyle>
            <a:lvl1pPr>
              <a:defRPr>
                <a:latin typeface="+mj-lt"/>
                <a:ea typeface="+mj-ea"/>
                <a:cs typeface="+mj-cs"/>
              </a:defRPr>
            </a:lvl1pPr>
          </a:lstStyle>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a:p>
            <a:pPr marL="10319" algn="ctr">
              <a:spcBef>
                <a:spcPts val="81"/>
              </a:spcBef>
            </a:pPr>
            <a:r>
              <a:rPr lang="en-US" sz="3200" b="1" dirty="0">
                <a:solidFill>
                  <a:schemeClr val="tx2"/>
                </a:solidFill>
                <a:latin typeface="Arial" panose="020B0604020202020204" pitchFamily="34" charset="0"/>
                <a:cs typeface="Arial" panose="020B0604020202020204" pitchFamily="34" charset="0"/>
              </a:rPr>
              <a:t>Computers: From Beginners to Over Champions</a:t>
            </a:r>
            <a:endParaRPr lang="nl-NL" sz="3200" b="1" kern="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451060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xmlns="" id="{61CBB6AC-7ACD-3F4D-B65A-392010E38C82}"/>
              </a:ext>
            </a:extLst>
          </p:cNvPr>
          <p:cNvSpPr txBox="1">
            <a:spLocks noChangeArrowheads="1"/>
          </p:cNvSpPr>
          <p:nvPr/>
        </p:nvSpPr>
        <p:spPr>
          <a:xfrm>
            <a:off x="266701" y="0"/>
            <a:ext cx="9601200" cy="796304"/>
          </a:xfrm>
          <a:prstGeom prst="rect">
            <a:avLst/>
          </a:prstGeom>
        </p:spPr>
        <p:txBody>
          <a:bodyPr rIns="132080" anchor="ctr"/>
          <a:lstStyle>
            <a:lvl1pPr>
              <a:defRPr>
                <a:latin typeface="+mj-lt"/>
                <a:ea typeface="+mj-ea"/>
                <a:cs typeface="+mj-cs"/>
              </a:defRPr>
            </a:lvl1pPr>
          </a:lstStyle>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a:p>
            <a:pPr marL="10319" algn="ctr">
              <a:spcBef>
                <a:spcPts val="81"/>
              </a:spcBef>
            </a:pPr>
            <a:r>
              <a:rPr lang="en-US" sz="3200" b="1" dirty="0">
                <a:solidFill>
                  <a:schemeClr val="tx2"/>
                </a:solidFill>
                <a:latin typeface="Arial" panose="020B0604020202020204" pitchFamily="34" charset="0"/>
                <a:cs typeface="Arial" panose="020B0604020202020204" pitchFamily="34" charset="0"/>
              </a:rPr>
              <a:t>Computers: From Beginners to Over Champions</a:t>
            </a:r>
            <a:endParaRPr lang="nl-NL" sz="3200" b="1" kern="0" dirty="0">
              <a:solidFill>
                <a:schemeClr val="tx2"/>
              </a:solidFill>
              <a:latin typeface="Arial" panose="020B0604020202020204" pitchFamily="34" charset="0"/>
              <a:cs typeface="Arial" panose="020B0604020202020204" pitchFamily="34" charset="0"/>
            </a:endParaRPr>
          </a:p>
        </p:txBody>
      </p:sp>
      <p:sp>
        <p:nvSpPr>
          <p:cNvPr id="24" name="object 5">
            <a:extLst>
              <a:ext uri="{FF2B5EF4-FFF2-40B4-BE49-F238E27FC236}">
                <a16:creationId xmlns:a16="http://schemas.microsoft.com/office/drawing/2014/main" xmlns="" id="{BDA15CC0-EDC1-4BFF-AF8B-5E35BAF1A031}"/>
              </a:ext>
            </a:extLst>
          </p:cNvPr>
          <p:cNvSpPr txBox="1"/>
          <p:nvPr/>
        </p:nvSpPr>
        <p:spPr>
          <a:xfrm>
            <a:off x="266701" y="1219200"/>
            <a:ext cx="9677400" cy="5420114"/>
          </a:xfrm>
          <a:prstGeom prst="rect">
            <a:avLst/>
          </a:prstGeom>
        </p:spPr>
        <p:txBody>
          <a:bodyPr vert="horz" wrap="square" lIns="0" tIns="10835" rIns="0" bIns="0" rtlCol="0">
            <a:spAutoFit/>
          </a:bodyPr>
          <a:lstStyle/>
          <a:p>
            <a:pPr marL="10319" marR="71199">
              <a:spcBef>
                <a:spcPts val="85"/>
              </a:spcBef>
            </a:pPr>
            <a:r>
              <a:rPr lang="nl-NL" sz="3200" spc="-4" dirty="0">
                <a:solidFill>
                  <a:srgbClr val="001F5F"/>
                </a:solidFill>
                <a:latin typeface="Georgia"/>
                <a:cs typeface="Georgia"/>
              </a:rPr>
              <a:t>Question 1: 	Perfect </a:t>
            </a:r>
            <a:r>
              <a:rPr lang="nl-NL" sz="3200" spc="-4" dirty="0" err="1">
                <a:solidFill>
                  <a:srgbClr val="001F5F"/>
                </a:solidFill>
                <a:latin typeface="Georgia"/>
                <a:cs typeface="Georgia"/>
              </a:rPr>
              <a:t>chess</a:t>
            </a:r>
            <a:r>
              <a:rPr lang="nl-NL" sz="3200" spc="-4" dirty="0">
                <a:solidFill>
                  <a:srgbClr val="001F5F"/>
                </a:solidFill>
                <a:latin typeface="Georgia"/>
                <a:cs typeface="Georgia"/>
              </a:rPr>
              <a:t> </a:t>
            </a:r>
            <a:r>
              <a:rPr lang="nl-NL" sz="3200" spc="-4" dirty="0" err="1">
                <a:solidFill>
                  <a:srgbClr val="001F5F"/>
                </a:solidFill>
                <a:latin typeface="Georgia"/>
                <a:cs typeface="Georgia"/>
              </a:rPr>
              <a:t>by</a:t>
            </a:r>
            <a:r>
              <a:rPr lang="nl-NL" sz="3200" spc="-4" dirty="0">
                <a:solidFill>
                  <a:srgbClr val="001F5F"/>
                </a:solidFill>
                <a:latin typeface="Georgia"/>
                <a:cs typeface="Georgia"/>
              </a:rPr>
              <a:t> computer? </a:t>
            </a:r>
          </a:p>
          <a:p>
            <a:pPr marL="10319" marR="71199">
              <a:spcBef>
                <a:spcPts val="85"/>
              </a:spcBef>
            </a:pPr>
            <a:endParaRPr lang="nl-NL" sz="3200" spc="-4" dirty="0">
              <a:solidFill>
                <a:srgbClr val="001F5F"/>
              </a:solidFill>
              <a:latin typeface="Georgia"/>
              <a:cs typeface="Georgia"/>
            </a:endParaRPr>
          </a:p>
          <a:p>
            <a:pPr marL="10319" marR="71199">
              <a:spcBef>
                <a:spcPts val="85"/>
              </a:spcBef>
            </a:pPr>
            <a:r>
              <a:rPr lang="nl-NL" sz="3200" spc="-4" dirty="0">
                <a:solidFill>
                  <a:srgbClr val="001F5F"/>
                </a:solidFill>
                <a:latin typeface="Georgia"/>
                <a:cs typeface="Georgia"/>
              </a:rPr>
              <a:t>Question 2:	Perfect thinking </a:t>
            </a:r>
            <a:r>
              <a:rPr lang="nl-NL" sz="3200" spc="-4" dirty="0" err="1">
                <a:solidFill>
                  <a:srgbClr val="001F5F"/>
                </a:solidFill>
                <a:latin typeface="Georgia"/>
                <a:cs typeface="Georgia"/>
              </a:rPr>
              <a:t>by</a:t>
            </a:r>
            <a:r>
              <a:rPr lang="nl-NL" sz="3200" spc="-4" dirty="0">
                <a:solidFill>
                  <a:srgbClr val="001F5F"/>
                </a:solidFill>
                <a:latin typeface="Georgia"/>
                <a:cs typeface="Georgia"/>
              </a:rPr>
              <a:t> computer?</a:t>
            </a:r>
          </a:p>
          <a:p>
            <a:pPr marL="10319" marR="71199">
              <a:spcBef>
                <a:spcPts val="85"/>
              </a:spcBef>
            </a:pPr>
            <a:endParaRPr lang="nl-NL" sz="3200" spc="-4" dirty="0">
              <a:solidFill>
                <a:srgbClr val="001F5F"/>
              </a:solidFill>
              <a:latin typeface="Georgia"/>
              <a:cs typeface="Georgia"/>
            </a:endParaRPr>
          </a:p>
          <a:p>
            <a:pPr marL="10319" marR="71199">
              <a:spcBef>
                <a:spcPts val="85"/>
              </a:spcBef>
            </a:pPr>
            <a:r>
              <a:rPr lang="nl-NL" sz="3200" spc="-4" dirty="0">
                <a:solidFill>
                  <a:srgbClr val="001F5F"/>
                </a:solidFill>
                <a:latin typeface="Georgia"/>
                <a:cs typeface="Georgia"/>
              </a:rPr>
              <a:t>Is </a:t>
            </a:r>
            <a:r>
              <a:rPr lang="nl-NL" sz="3200" spc="-4" dirty="0" err="1">
                <a:solidFill>
                  <a:srgbClr val="001F5F"/>
                </a:solidFill>
                <a:latin typeface="Georgia"/>
                <a:cs typeface="Georgia"/>
              </a:rPr>
              <a:t>this</a:t>
            </a:r>
            <a:r>
              <a:rPr lang="nl-NL" sz="3200" spc="-4" dirty="0">
                <a:solidFill>
                  <a:srgbClr val="001F5F"/>
                </a:solidFill>
                <a:latin typeface="Georgia"/>
                <a:cs typeface="Georgia"/>
              </a:rPr>
              <a:t> </a:t>
            </a:r>
            <a:r>
              <a:rPr lang="nl-NL" sz="3200" spc="-4" dirty="0" err="1">
                <a:solidFill>
                  <a:srgbClr val="001F5F"/>
                </a:solidFill>
                <a:latin typeface="Georgia"/>
                <a:cs typeface="Georgia"/>
              </a:rPr>
              <a:t>the</a:t>
            </a:r>
            <a:r>
              <a:rPr lang="nl-NL" sz="3200" spc="-4" dirty="0">
                <a:solidFill>
                  <a:srgbClr val="001F5F"/>
                </a:solidFill>
                <a:latin typeface="Georgia"/>
                <a:cs typeface="Georgia"/>
              </a:rPr>
              <a:t> </a:t>
            </a:r>
            <a:r>
              <a:rPr lang="nl-NL" sz="3200" spc="-4" dirty="0" err="1">
                <a:solidFill>
                  <a:srgbClr val="001F5F"/>
                </a:solidFill>
                <a:latin typeface="Georgia"/>
                <a:cs typeface="Georgia"/>
              </a:rPr>
              <a:t>future</a:t>
            </a:r>
            <a:r>
              <a:rPr lang="nl-NL" sz="3200" spc="-4" dirty="0">
                <a:solidFill>
                  <a:srgbClr val="001F5F"/>
                </a:solidFill>
                <a:latin typeface="Georgia"/>
                <a:cs typeface="Georgia"/>
              </a:rPr>
              <a:t>?</a:t>
            </a:r>
          </a:p>
          <a:p>
            <a:pPr marL="10319" marR="71199">
              <a:spcBef>
                <a:spcPts val="85"/>
              </a:spcBef>
            </a:pPr>
            <a:endParaRPr lang="nl-NL" sz="3200" spc="-4" dirty="0">
              <a:solidFill>
                <a:srgbClr val="001F5F"/>
              </a:solidFill>
              <a:latin typeface="Georgia"/>
              <a:cs typeface="Georgia"/>
            </a:endParaRPr>
          </a:p>
          <a:p>
            <a:pPr marL="10319" marR="71199">
              <a:spcBef>
                <a:spcPts val="85"/>
              </a:spcBef>
            </a:pPr>
            <a:r>
              <a:rPr lang="nl-NL" sz="3200" spc="-4" dirty="0">
                <a:solidFill>
                  <a:srgbClr val="001F5F"/>
                </a:solidFill>
                <a:latin typeface="Georgia"/>
                <a:cs typeface="Georgia"/>
              </a:rPr>
              <a:t>Is </a:t>
            </a:r>
            <a:r>
              <a:rPr lang="nl-NL" sz="3200" spc="-4" dirty="0" err="1">
                <a:solidFill>
                  <a:srgbClr val="001F5F"/>
                </a:solidFill>
                <a:latin typeface="Georgia"/>
                <a:cs typeface="Georgia"/>
              </a:rPr>
              <a:t>this</a:t>
            </a:r>
            <a:r>
              <a:rPr lang="nl-NL" sz="3200" spc="-4" dirty="0">
                <a:solidFill>
                  <a:srgbClr val="001F5F"/>
                </a:solidFill>
                <a:latin typeface="Georgia"/>
                <a:cs typeface="Georgia"/>
              </a:rPr>
              <a:t> OUR </a:t>
            </a:r>
            <a:r>
              <a:rPr lang="nl-NL" sz="3200" spc="-4" dirty="0" err="1">
                <a:solidFill>
                  <a:srgbClr val="001F5F"/>
                </a:solidFill>
                <a:latin typeface="Georgia"/>
                <a:cs typeface="Georgia"/>
              </a:rPr>
              <a:t>future</a:t>
            </a:r>
            <a:r>
              <a:rPr lang="nl-NL" sz="3200" spc="-4" dirty="0">
                <a:solidFill>
                  <a:srgbClr val="001F5F"/>
                </a:solidFill>
                <a:latin typeface="Georgia"/>
                <a:cs typeface="Georgia"/>
              </a:rPr>
              <a:t>?</a:t>
            </a:r>
          </a:p>
          <a:p>
            <a:pPr marL="10319" marR="71199">
              <a:spcBef>
                <a:spcPts val="85"/>
              </a:spcBef>
            </a:pPr>
            <a:endParaRPr lang="nl-NL" sz="3200" spc="-4" dirty="0">
              <a:solidFill>
                <a:srgbClr val="001F5F"/>
              </a:solidFill>
              <a:latin typeface="Georgia"/>
              <a:cs typeface="Georgia"/>
            </a:endParaRPr>
          </a:p>
          <a:p>
            <a:pPr marL="10319" marR="71199">
              <a:spcBef>
                <a:spcPts val="85"/>
              </a:spcBef>
            </a:pPr>
            <a:r>
              <a:rPr lang="nl-NL" sz="3200" spc="-4" dirty="0">
                <a:solidFill>
                  <a:srgbClr val="001F5F"/>
                </a:solidFill>
                <a:latin typeface="Georgia"/>
                <a:cs typeface="Georgia"/>
              </a:rPr>
              <a:t>Does Chat GPT shift </a:t>
            </a:r>
            <a:r>
              <a:rPr lang="nl-NL" sz="3200" spc="-4" dirty="0" err="1">
                <a:solidFill>
                  <a:srgbClr val="001F5F"/>
                </a:solidFill>
                <a:latin typeface="Georgia"/>
                <a:cs typeface="Georgia"/>
              </a:rPr>
              <a:t>the</a:t>
            </a:r>
            <a:r>
              <a:rPr lang="nl-NL" sz="3200" spc="-4" dirty="0">
                <a:solidFill>
                  <a:srgbClr val="001F5F"/>
                </a:solidFill>
                <a:latin typeface="Georgia"/>
                <a:cs typeface="Georgia"/>
              </a:rPr>
              <a:t> </a:t>
            </a:r>
            <a:r>
              <a:rPr lang="nl-NL" sz="3200" spc="-4" dirty="0" err="1">
                <a:solidFill>
                  <a:srgbClr val="001F5F"/>
                </a:solidFill>
                <a:latin typeface="Georgia"/>
                <a:cs typeface="Georgia"/>
              </a:rPr>
              <a:t>balance</a:t>
            </a:r>
            <a:r>
              <a:rPr lang="nl-NL" sz="3200" spc="-4" dirty="0">
                <a:solidFill>
                  <a:srgbClr val="001F5F"/>
                </a:solidFill>
                <a:latin typeface="Georgia"/>
                <a:cs typeface="Georgia"/>
              </a:rPr>
              <a:t> </a:t>
            </a:r>
            <a:r>
              <a:rPr lang="nl-NL" sz="3200" spc="-4" dirty="0" err="1">
                <a:solidFill>
                  <a:srgbClr val="001F5F"/>
                </a:solidFill>
                <a:latin typeface="Georgia"/>
                <a:cs typeface="Georgia"/>
              </a:rPr>
              <a:t>between</a:t>
            </a:r>
            <a:r>
              <a:rPr lang="nl-NL" sz="3200" spc="-4" dirty="0">
                <a:solidFill>
                  <a:srgbClr val="001F5F"/>
                </a:solidFill>
                <a:latin typeface="Georgia"/>
                <a:cs typeface="Georgia"/>
              </a:rPr>
              <a:t> </a:t>
            </a:r>
          </a:p>
          <a:p>
            <a:pPr marL="10319" marR="71199">
              <a:spcBef>
                <a:spcPts val="85"/>
              </a:spcBef>
            </a:pPr>
            <a:r>
              <a:rPr lang="nl-NL" sz="3200" spc="-4" dirty="0">
                <a:solidFill>
                  <a:srgbClr val="001F5F"/>
                </a:solidFill>
                <a:latin typeface="Georgia"/>
                <a:cs typeface="Georgia"/>
              </a:rPr>
              <a:t>human intelligence </a:t>
            </a:r>
            <a:r>
              <a:rPr lang="nl-NL" sz="3200" spc="-4" dirty="0" err="1">
                <a:solidFill>
                  <a:srgbClr val="001F5F"/>
                </a:solidFill>
                <a:latin typeface="Georgia"/>
                <a:cs typeface="Georgia"/>
              </a:rPr>
              <a:t>and</a:t>
            </a:r>
            <a:r>
              <a:rPr lang="nl-NL" sz="3200" spc="-4" dirty="0">
                <a:solidFill>
                  <a:srgbClr val="001F5F"/>
                </a:solidFill>
                <a:latin typeface="Georgia"/>
                <a:cs typeface="Georgia"/>
              </a:rPr>
              <a:t> AI?</a:t>
            </a:r>
            <a:endParaRPr lang="nl-NL" sz="2400" spc="-4" dirty="0">
              <a:solidFill>
                <a:srgbClr val="001F5F"/>
              </a:solidFill>
              <a:latin typeface="Georgia"/>
              <a:cs typeface="Georgia"/>
            </a:endParaRPr>
          </a:p>
          <a:p>
            <a:pPr marL="10319" marR="71199" algn="ctr">
              <a:spcBef>
                <a:spcPts val="85"/>
              </a:spcBef>
            </a:pPr>
            <a:endParaRPr sz="2400" dirty="0">
              <a:latin typeface="Georgia"/>
              <a:cs typeface="Georgia"/>
            </a:endParaRPr>
          </a:p>
        </p:txBody>
      </p:sp>
      <p:sp>
        <p:nvSpPr>
          <p:cNvPr id="3" name="object 6">
            <a:extLst>
              <a:ext uri="{FF2B5EF4-FFF2-40B4-BE49-F238E27FC236}">
                <a16:creationId xmlns:a16="http://schemas.microsoft.com/office/drawing/2014/main" xmlns="" id="{58A2F889-22A0-0BA8-02DC-9DFB80FFB2F3}"/>
              </a:ext>
            </a:extLst>
          </p:cNvPr>
          <p:cNvSpPr/>
          <p:nvPr/>
        </p:nvSpPr>
        <p:spPr>
          <a:xfrm>
            <a:off x="6629400" y="2971800"/>
            <a:ext cx="2403225" cy="1946565"/>
          </a:xfrm>
          <a:prstGeom prst="rect">
            <a:avLst/>
          </a:prstGeom>
          <a:blipFill>
            <a:blip r:embed="rId2" cstate="print"/>
            <a:stretch>
              <a:fillRect/>
            </a:stretch>
          </a:blipFill>
        </p:spPr>
        <p:txBody>
          <a:bodyPr wrap="square" lIns="0" tIns="0" rIns="0" bIns="0" rtlCol="0"/>
          <a:lstStyle/>
          <a:p>
            <a:endParaRPr sz="1463"/>
          </a:p>
        </p:txBody>
      </p:sp>
    </p:spTree>
    <p:extLst>
      <p:ext uri="{BB962C8B-B14F-4D97-AF65-F5344CB8AC3E}">
        <p14:creationId xmlns:p14="http://schemas.microsoft.com/office/powerpoint/2010/main" xmlns="" val="3471820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4" name="Rectangle 5">
            <a:extLst>
              <a:ext uri="{FF2B5EF4-FFF2-40B4-BE49-F238E27FC236}">
                <a16:creationId xmlns:a16="http://schemas.microsoft.com/office/drawing/2014/main" xmlns="" id="{E60428F9-260C-EA47-9871-9B47DDA017D2}"/>
              </a:ext>
            </a:extLst>
          </p:cNvPr>
          <p:cNvSpPr txBox="1">
            <a:spLocks noChangeArrowheads="1"/>
          </p:cNvSpPr>
          <p:nvPr/>
        </p:nvSpPr>
        <p:spPr>
          <a:xfrm>
            <a:off x="188844" y="1123716"/>
            <a:ext cx="9764712" cy="3753073"/>
          </a:xfrm>
          <a:prstGeom prst="rect">
            <a:avLst/>
          </a:prstGeom>
        </p:spPr>
        <p:txBody>
          <a:bodyPr rIns="132080" anchor="ctr"/>
          <a:lstStyle>
            <a:lvl1pPr>
              <a:defRPr>
                <a:latin typeface="+mj-lt"/>
                <a:ea typeface="+mj-ea"/>
                <a:cs typeface="+mj-cs"/>
              </a:defRPr>
            </a:lvl1pPr>
          </a:lstStyle>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dirty="0">
              <a:solidFill>
                <a:schemeClr val="tx2"/>
              </a:solidFill>
              <a:latin typeface="Arial" panose="020B0604020202020204" pitchFamily="34" charset="0"/>
              <a:cs typeface="Arial" panose="020B0604020202020204" pitchFamily="34" charset="0"/>
            </a:endParaRPr>
          </a:p>
          <a:p>
            <a:pPr marL="10319">
              <a:spcBef>
                <a:spcPts val="81"/>
              </a:spcBef>
            </a:pPr>
            <a:r>
              <a:rPr lang="nl-NL" sz="3200" spc="-4" dirty="0" err="1">
                <a:solidFill>
                  <a:srgbClr val="001F5F"/>
                </a:solidFill>
                <a:latin typeface="Georgia"/>
                <a:ea typeface="+mn-ea"/>
              </a:rPr>
              <a:t>What</a:t>
            </a:r>
            <a:r>
              <a:rPr lang="nl-NL" sz="3200" spc="-4" dirty="0">
                <a:solidFill>
                  <a:srgbClr val="001F5F"/>
                </a:solidFill>
                <a:latin typeface="Georgia"/>
                <a:ea typeface="+mn-ea"/>
              </a:rPr>
              <a:t> </a:t>
            </a:r>
            <a:r>
              <a:rPr lang="nl-NL" sz="3200" spc="-4" dirty="0" err="1">
                <a:solidFill>
                  <a:srgbClr val="001F5F"/>
                </a:solidFill>
                <a:latin typeface="Georgia"/>
                <a:ea typeface="+mn-ea"/>
              </a:rPr>
              <a:t>precisely</a:t>
            </a:r>
            <a:r>
              <a:rPr lang="nl-NL" sz="3200" spc="-4" dirty="0">
                <a:solidFill>
                  <a:srgbClr val="001F5F"/>
                </a:solidFill>
                <a:latin typeface="Georgia"/>
                <a:ea typeface="+mn-ea"/>
              </a:rPr>
              <a:t> </a:t>
            </a:r>
            <a:r>
              <a:rPr lang="nl-NL" sz="3200" spc="-4" dirty="0" err="1">
                <a:solidFill>
                  <a:srgbClr val="001F5F"/>
                </a:solidFill>
                <a:latin typeface="Georgia"/>
                <a:ea typeface="+mn-ea"/>
              </a:rPr>
              <a:t>did</a:t>
            </a:r>
            <a:r>
              <a:rPr lang="nl-NL" sz="3200" spc="-4" dirty="0">
                <a:solidFill>
                  <a:srgbClr val="001F5F"/>
                </a:solidFill>
                <a:latin typeface="Georgia"/>
                <a:ea typeface="+mn-ea"/>
              </a:rPr>
              <a:t> lead </a:t>
            </a:r>
            <a:r>
              <a:rPr lang="nl-NL" sz="3200" spc="-4" dirty="0" err="1">
                <a:solidFill>
                  <a:srgbClr val="001F5F"/>
                </a:solidFill>
                <a:latin typeface="Georgia"/>
                <a:ea typeface="+mn-ea"/>
              </a:rPr>
              <a:t>us</a:t>
            </a:r>
            <a:r>
              <a:rPr lang="nl-NL" sz="3200" spc="-4" dirty="0">
                <a:solidFill>
                  <a:srgbClr val="001F5F"/>
                </a:solidFill>
                <a:latin typeface="Georgia"/>
                <a:ea typeface="+mn-ea"/>
              </a:rPr>
              <a:t> </a:t>
            </a:r>
            <a:r>
              <a:rPr lang="nl-NL" sz="3200" spc="-4" dirty="0" err="1">
                <a:solidFill>
                  <a:srgbClr val="001F5F"/>
                </a:solidFill>
                <a:latin typeface="Georgia"/>
                <a:ea typeface="+mn-ea"/>
              </a:rPr>
              <a:t>to</a:t>
            </a:r>
            <a:r>
              <a:rPr lang="nl-NL" sz="3200" spc="-4" dirty="0">
                <a:solidFill>
                  <a:srgbClr val="001F5F"/>
                </a:solidFill>
                <a:latin typeface="Georgia"/>
                <a:ea typeface="+mn-ea"/>
              </a:rPr>
              <a:t> question 1 </a:t>
            </a:r>
            <a:r>
              <a:rPr lang="nl-NL" sz="3200" spc="-4" dirty="0" err="1">
                <a:solidFill>
                  <a:srgbClr val="001F5F"/>
                </a:solidFill>
                <a:latin typeface="Georgia"/>
                <a:ea typeface="+mn-ea"/>
              </a:rPr>
              <a:t>and</a:t>
            </a:r>
            <a:r>
              <a:rPr lang="nl-NL" sz="3200" spc="-4" dirty="0">
                <a:solidFill>
                  <a:srgbClr val="001F5F"/>
                </a:solidFill>
                <a:latin typeface="Georgia"/>
                <a:ea typeface="+mn-ea"/>
              </a:rPr>
              <a:t> 2?</a:t>
            </a:r>
          </a:p>
          <a:p>
            <a:pPr marL="10319">
              <a:spcBef>
                <a:spcPts val="81"/>
              </a:spcBef>
            </a:pPr>
            <a:endParaRPr lang="nl-NL" sz="3200" spc="-4" dirty="0">
              <a:solidFill>
                <a:srgbClr val="001F5F"/>
              </a:solidFill>
              <a:latin typeface="Georgia"/>
              <a:ea typeface="+mn-ea"/>
            </a:endParaRPr>
          </a:p>
          <a:p>
            <a:pPr marL="10319">
              <a:spcBef>
                <a:spcPts val="81"/>
              </a:spcBef>
            </a:pPr>
            <a:r>
              <a:rPr lang="nl-NL" sz="3200" spc="-4" dirty="0">
                <a:solidFill>
                  <a:srgbClr val="001F5F"/>
                </a:solidFill>
                <a:latin typeface="Georgia"/>
                <a:ea typeface="+mn-ea"/>
              </a:rPr>
              <a:t>Hans </a:t>
            </a:r>
            <a:r>
              <a:rPr lang="nl-NL" sz="3200" spc="-4" dirty="0" err="1">
                <a:solidFill>
                  <a:srgbClr val="001F5F"/>
                </a:solidFill>
                <a:latin typeface="Georgia"/>
                <a:ea typeface="+mn-ea"/>
              </a:rPr>
              <a:t>Böhm</a:t>
            </a:r>
            <a:r>
              <a:rPr lang="nl-NL" sz="3200" spc="-4" dirty="0">
                <a:solidFill>
                  <a:srgbClr val="001F5F"/>
                </a:solidFill>
                <a:latin typeface="Georgia"/>
                <a:ea typeface="+mn-ea"/>
              </a:rPr>
              <a:t> </a:t>
            </a:r>
            <a:r>
              <a:rPr lang="nl-NL" sz="3200" spc="-4" dirty="0" err="1">
                <a:solidFill>
                  <a:srgbClr val="001F5F"/>
                </a:solidFill>
                <a:latin typeface="Georgia"/>
                <a:ea typeface="+mn-ea"/>
              </a:rPr>
              <a:t>believes</a:t>
            </a:r>
            <a:r>
              <a:rPr lang="nl-NL" sz="3200" spc="-4" dirty="0">
                <a:solidFill>
                  <a:srgbClr val="001F5F"/>
                </a:solidFill>
                <a:latin typeface="Georgia"/>
                <a:ea typeface="+mn-ea"/>
              </a:rPr>
              <a:t> 1997 (exit </a:t>
            </a:r>
            <a:r>
              <a:rPr lang="nl-NL" sz="3200" spc="-4" dirty="0" err="1">
                <a:solidFill>
                  <a:srgbClr val="001F5F"/>
                </a:solidFill>
                <a:latin typeface="Georgia"/>
                <a:ea typeface="+mn-ea"/>
              </a:rPr>
              <a:t>Kasparov</a:t>
            </a:r>
            <a:r>
              <a:rPr lang="nl-NL" sz="3200" spc="-4" dirty="0">
                <a:solidFill>
                  <a:srgbClr val="001F5F"/>
                </a:solidFill>
                <a:latin typeface="Georgia"/>
                <a:ea typeface="+mn-ea"/>
              </a:rPr>
              <a:t>)</a:t>
            </a:r>
          </a:p>
          <a:p>
            <a:pPr marL="10319">
              <a:spcBef>
                <a:spcPts val="81"/>
              </a:spcBef>
            </a:pPr>
            <a:endParaRPr lang="nl-NL" sz="3200" spc="-4" dirty="0">
              <a:solidFill>
                <a:srgbClr val="001F5F"/>
              </a:solidFill>
              <a:latin typeface="Georgia"/>
              <a:ea typeface="+mn-ea"/>
            </a:endParaRPr>
          </a:p>
          <a:p>
            <a:pPr marL="10319">
              <a:spcBef>
                <a:spcPts val="81"/>
              </a:spcBef>
            </a:pPr>
            <a:r>
              <a:rPr lang="nl-NL" sz="3200" spc="-4" dirty="0">
                <a:solidFill>
                  <a:srgbClr val="001F5F"/>
                </a:solidFill>
                <a:latin typeface="Georgia"/>
                <a:ea typeface="+mn-ea"/>
              </a:rPr>
              <a:t>Jaap van den Herik </a:t>
            </a:r>
            <a:r>
              <a:rPr lang="nl-NL" sz="3200" spc="-4" dirty="0" err="1">
                <a:solidFill>
                  <a:srgbClr val="001F5F"/>
                </a:solidFill>
                <a:latin typeface="Georgia"/>
                <a:ea typeface="+mn-ea"/>
              </a:rPr>
              <a:t>believes</a:t>
            </a:r>
            <a:r>
              <a:rPr lang="nl-NL" sz="3200" spc="-4" dirty="0">
                <a:solidFill>
                  <a:srgbClr val="001F5F"/>
                </a:solidFill>
                <a:latin typeface="Georgia"/>
                <a:ea typeface="+mn-ea"/>
              </a:rPr>
              <a:t> 2017 (exit </a:t>
            </a:r>
            <a:r>
              <a:rPr lang="nl-NL" sz="3200" spc="-4" dirty="0" err="1">
                <a:solidFill>
                  <a:srgbClr val="001F5F"/>
                </a:solidFill>
                <a:latin typeface="Georgia"/>
                <a:ea typeface="+mn-ea"/>
              </a:rPr>
              <a:t>Ke</a:t>
            </a:r>
            <a:r>
              <a:rPr lang="nl-NL" sz="3200" spc="-4" dirty="0">
                <a:solidFill>
                  <a:srgbClr val="001F5F"/>
                </a:solidFill>
                <a:latin typeface="Georgia"/>
                <a:ea typeface="+mn-ea"/>
              </a:rPr>
              <a:t> </a:t>
            </a:r>
            <a:r>
              <a:rPr lang="nl-NL" sz="3200" spc="-4" dirty="0" err="1">
                <a:solidFill>
                  <a:srgbClr val="001F5F"/>
                </a:solidFill>
                <a:latin typeface="Georgia"/>
                <a:ea typeface="+mn-ea"/>
              </a:rPr>
              <a:t>Jie</a:t>
            </a:r>
            <a:r>
              <a:rPr lang="nl-NL" sz="3200" spc="-4" dirty="0">
                <a:solidFill>
                  <a:srgbClr val="001F5F"/>
                </a:solidFill>
                <a:latin typeface="Georgia"/>
                <a:ea typeface="+mn-ea"/>
              </a:rPr>
              <a:t>)</a:t>
            </a:r>
          </a:p>
          <a:p>
            <a:pPr marL="10319">
              <a:spcBef>
                <a:spcPts val="81"/>
              </a:spcBef>
            </a:pPr>
            <a:endParaRPr lang="nl-NL" sz="3200" spc="-4" dirty="0">
              <a:solidFill>
                <a:srgbClr val="001F5F"/>
              </a:solidFill>
              <a:latin typeface="Georgia"/>
              <a:ea typeface="+mn-ea"/>
            </a:endParaRPr>
          </a:p>
          <a:p>
            <a:pPr marL="10319">
              <a:spcBef>
                <a:spcPts val="81"/>
              </a:spcBef>
            </a:pPr>
            <a:endParaRPr lang="nl-NL" sz="2800" b="1" kern="0" dirty="0">
              <a:solidFill>
                <a:schemeClr val="tx2"/>
              </a:solidFill>
              <a:latin typeface="Arial" panose="020B0604020202020204" pitchFamily="34" charset="0"/>
              <a:cs typeface="Arial" panose="020B0604020202020204" pitchFamily="34" charset="0"/>
            </a:endParaRPr>
          </a:p>
          <a:p>
            <a:pPr marL="10319">
              <a:spcBef>
                <a:spcPts val="81"/>
              </a:spcBef>
            </a:pPr>
            <a:endParaRPr lang="nl-NL" sz="2800" b="1" kern="0" dirty="0">
              <a:solidFill>
                <a:schemeClr val="tx2"/>
              </a:solidFill>
              <a:latin typeface="Arial" panose="020B0604020202020204" pitchFamily="34" charset="0"/>
              <a:cs typeface="Arial" panose="020B0604020202020204" pitchFamily="34" charset="0"/>
            </a:endParaRPr>
          </a:p>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p:txBody>
      </p:sp>
      <p:pic>
        <p:nvPicPr>
          <p:cNvPr id="1026" name="Picture 2" descr="Afbeeldingsresultaat voor exit verkeersbord">
            <a:extLst>
              <a:ext uri="{FF2B5EF4-FFF2-40B4-BE49-F238E27FC236}">
                <a16:creationId xmlns:a16="http://schemas.microsoft.com/office/drawing/2014/main" xmlns="" id="{0BD407AA-9AB4-4108-A775-157BC53383D9}"/>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91400" y="4343400"/>
            <a:ext cx="1933575" cy="23622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a16="http://schemas.microsoft.com/office/drawing/2014/main" xmlns="" id="{E6A30DF9-A12A-FC98-A1E6-6B7EC6EC4654}"/>
              </a:ext>
            </a:extLst>
          </p:cNvPr>
          <p:cNvSpPr txBox="1">
            <a:spLocks noChangeArrowheads="1"/>
          </p:cNvSpPr>
          <p:nvPr/>
        </p:nvSpPr>
        <p:spPr>
          <a:xfrm>
            <a:off x="266701" y="0"/>
            <a:ext cx="9601200" cy="796304"/>
          </a:xfrm>
          <a:prstGeom prst="rect">
            <a:avLst/>
          </a:prstGeom>
        </p:spPr>
        <p:txBody>
          <a:bodyPr rIns="132080" anchor="ctr"/>
          <a:lstStyle>
            <a:lvl1pPr>
              <a:defRPr>
                <a:latin typeface="+mj-lt"/>
                <a:ea typeface="+mj-ea"/>
                <a:cs typeface="+mj-cs"/>
              </a:defRPr>
            </a:lvl1pPr>
          </a:lstStyle>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a:p>
            <a:pPr marL="10319" algn="ctr">
              <a:spcBef>
                <a:spcPts val="81"/>
              </a:spcBef>
            </a:pPr>
            <a:r>
              <a:rPr lang="en-US" sz="3200" b="1" dirty="0">
                <a:solidFill>
                  <a:schemeClr val="tx2"/>
                </a:solidFill>
                <a:latin typeface="Arial" panose="020B0604020202020204" pitchFamily="34" charset="0"/>
                <a:cs typeface="Arial" panose="020B0604020202020204" pitchFamily="34" charset="0"/>
              </a:rPr>
              <a:t>Computers: From Beginners to Over Champions</a:t>
            </a:r>
            <a:endParaRPr lang="nl-NL" sz="3200" b="1" kern="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361001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xmlns="" id="{68FF5099-9875-904A-B04E-D7BDE75CE755}"/>
              </a:ext>
            </a:extLst>
          </p:cNvPr>
          <p:cNvSpPr txBox="1">
            <a:spLocks/>
          </p:cNvSpPr>
          <p:nvPr/>
        </p:nvSpPr>
        <p:spPr>
          <a:xfrm>
            <a:off x="4934607" y="6019800"/>
            <a:ext cx="5181601" cy="610583"/>
          </a:xfrm>
          <a:prstGeom prst="rect">
            <a:avLst/>
          </a:prstGeom>
        </p:spPr>
        <p:txBody>
          <a:bodyPr/>
          <a:lstStyle>
            <a:lvl1pPr>
              <a:defRPr>
                <a:latin typeface="+mj-lt"/>
                <a:ea typeface="+mj-ea"/>
                <a:cs typeface="+mj-cs"/>
              </a:defRPr>
            </a:lvl1pPr>
          </a:lstStyle>
          <a:p>
            <a:endParaRPr lang="en-GB" altLang="nl-NL" sz="1400" spc="-4" dirty="0">
              <a:solidFill>
                <a:srgbClr val="1E497D"/>
              </a:solidFill>
              <a:latin typeface="Georgia"/>
              <a:ea typeface="+mn-ea"/>
              <a:cs typeface="+mn-cs"/>
            </a:endParaRPr>
          </a:p>
        </p:txBody>
      </p:sp>
      <p:sp>
        <p:nvSpPr>
          <p:cNvPr id="28" name="TextBox 2">
            <a:extLst>
              <a:ext uri="{FF2B5EF4-FFF2-40B4-BE49-F238E27FC236}">
                <a16:creationId xmlns:a16="http://schemas.microsoft.com/office/drawing/2014/main" xmlns="" id="{C87641E5-E36D-CE42-A1B4-E65EC01C7C15}"/>
              </a:ext>
            </a:extLst>
          </p:cNvPr>
          <p:cNvSpPr txBox="1"/>
          <p:nvPr/>
        </p:nvSpPr>
        <p:spPr>
          <a:xfrm>
            <a:off x="275235" y="5387091"/>
            <a:ext cx="4068165" cy="307777"/>
          </a:xfrm>
          <a:prstGeom prst="rect">
            <a:avLst/>
          </a:prstGeom>
          <a:noFill/>
        </p:spPr>
        <p:txBody>
          <a:bodyPr wrap="square" rtlCol="0">
            <a:spAutoFit/>
          </a:bodyPr>
          <a:lstStyle>
            <a:defPPr>
              <a:defRPr lang="nl-NL"/>
            </a:defPPr>
            <a:lvl1pPr>
              <a:defRPr sz="1400" spc="-4">
                <a:solidFill>
                  <a:srgbClr val="1E497D"/>
                </a:solidFill>
                <a:latin typeface="Georgia"/>
              </a:defRPr>
            </a:lvl1pPr>
          </a:lstStyle>
          <a:p>
            <a:endParaRPr lang="en-US" dirty="0"/>
          </a:p>
        </p:txBody>
      </p:sp>
      <p:sp>
        <p:nvSpPr>
          <p:cNvPr id="16" name="Rectangle 5">
            <a:extLst>
              <a:ext uri="{FF2B5EF4-FFF2-40B4-BE49-F238E27FC236}">
                <a16:creationId xmlns:a16="http://schemas.microsoft.com/office/drawing/2014/main" xmlns="" id="{F02ABB2F-AE77-6A4D-8D84-B2352BF53F85}"/>
              </a:ext>
            </a:extLst>
          </p:cNvPr>
          <p:cNvSpPr txBox="1">
            <a:spLocks noChangeArrowheads="1"/>
          </p:cNvSpPr>
          <p:nvPr/>
        </p:nvSpPr>
        <p:spPr>
          <a:xfrm>
            <a:off x="245007" y="1134282"/>
            <a:ext cx="9601200" cy="951989"/>
          </a:xfrm>
          <a:prstGeom prst="rect">
            <a:avLst/>
          </a:prstGeom>
        </p:spPr>
        <p:txBody>
          <a:bodyPr rIns="132080" anchor="ctr"/>
          <a:lstStyle>
            <a:lvl1pPr>
              <a:defRPr>
                <a:latin typeface="+mj-lt"/>
                <a:ea typeface="+mj-ea"/>
                <a:cs typeface="+mj-cs"/>
              </a:defRPr>
            </a:lvl1pPr>
          </a:lstStyle>
          <a:p>
            <a:pPr marL="10319">
              <a:spcBef>
                <a:spcPts val="81"/>
              </a:spcBef>
            </a:pPr>
            <a:r>
              <a:rPr lang="nl-NL" sz="2800" b="1" kern="0" dirty="0">
                <a:solidFill>
                  <a:schemeClr val="tx2"/>
                </a:solidFill>
                <a:latin typeface="Arial" panose="020B0604020202020204" pitchFamily="34" charset="0"/>
                <a:cs typeface="Arial" panose="020B0604020202020204" pitchFamily="34" charset="0"/>
              </a:rPr>
              <a:t>How </a:t>
            </a:r>
            <a:r>
              <a:rPr lang="nl-NL" sz="2800" b="1" kern="0" dirty="0" err="1">
                <a:solidFill>
                  <a:schemeClr val="tx2"/>
                </a:solidFill>
                <a:latin typeface="Arial" panose="020B0604020202020204" pitchFamily="34" charset="0"/>
                <a:cs typeface="Arial" panose="020B0604020202020204" pitchFamily="34" charset="0"/>
              </a:rPr>
              <a:t>the</a:t>
            </a:r>
            <a:r>
              <a:rPr lang="nl-NL" sz="2800" b="1" kern="0" dirty="0">
                <a:solidFill>
                  <a:schemeClr val="tx2"/>
                </a:solidFill>
                <a:latin typeface="Arial" panose="020B0604020202020204" pitchFamily="34" charset="0"/>
                <a:cs typeface="Arial" panose="020B0604020202020204" pitchFamily="34" charset="0"/>
              </a:rPr>
              <a:t> </a:t>
            </a:r>
            <a:r>
              <a:rPr lang="nl-NL" sz="2800" b="1" kern="0" dirty="0" err="1">
                <a:solidFill>
                  <a:schemeClr val="tx2"/>
                </a:solidFill>
                <a:latin typeface="Arial" panose="020B0604020202020204" pitchFamily="34" charset="0"/>
                <a:cs typeface="Arial" panose="020B0604020202020204" pitchFamily="34" charset="0"/>
              </a:rPr>
              <a:t>world</a:t>
            </a:r>
            <a:r>
              <a:rPr lang="nl-NL" sz="2800" b="1" kern="0" dirty="0">
                <a:solidFill>
                  <a:schemeClr val="tx2"/>
                </a:solidFill>
                <a:latin typeface="Arial" panose="020B0604020202020204" pitchFamily="34" charset="0"/>
                <a:cs typeface="Arial" panose="020B0604020202020204" pitchFamily="34" charset="0"/>
              </a:rPr>
              <a:t> </a:t>
            </a:r>
            <a:r>
              <a:rPr lang="nl-NL" sz="2800" b="1" kern="0" dirty="0" err="1">
                <a:solidFill>
                  <a:schemeClr val="tx2"/>
                </a:solidFill>
                <a:latin typeface="Arial" panose="020B0604020202020204" pitchFamily="34" charset="0"/>
                <a:cs typeface="Arial" panose="020B0604020202020204" pitchFamily="34" charset="0"/>
              </a:rPr>
              <a:t>accepted</a:t>
            </a:r>
            <a:r>
              <a:rPr lang="nl-NL" sz="2800" b="1" kern="0" dirty="0">
                <a:solidFill>
                  <a:schemeClr val="tx2"/>
                </a:solidFill>
                <a:latin typeface="Arial" panose="020B0604020202020204" pitchFamily="34" charset="0"/>
                <a:cs typeface="Arial" panose="020B0604020202020204" pitchFamily="34" charset="0"/>
              </a:rPr>
              <a:t> </a:t>
            </a:r>
            <a:r>
              <a:rPr lang="nl-NL" sz="2800" b="1" kern="0" dirty="0" err="1">
                <a:solidFill>
                  <a:schemeClr val="tx2"/>
                </a:solidFill>
                <a:latin typeface="Arial" panose="020B0604020202020204" pitchFamily="34" charset="0"/>
                <a:cs typeface="Arial" panose="020B0604020202020204" pitchFamily="34" charset="0"/>
              </a:rPr>
              <a:t>the</a:t>
            </a:r>
            <a:r>
              <a:rPr lang="nl-NL" sz="2800" b="1" kern="0" dirty="0">
                <a:solidFill>
                  <a:schemeClr val="tx2"/>
                </a:solidFill>
                <a:latin typeface="Arial" panose="020B0604020202020204" pitchFamily="34" charset="0"/>
                <a:cs typeface="Arial" panose="020B0604020202020204" pitchFamily="34" charset="0"/>
              </a:rPr>
              <a:t> changes </a:t>
            </a:r>
            <a:r>
              <a:rPr lang="nl-NL" sz="2800" b="1" kern="0" dirty="0" err="1">
                <a:solidFill>
                  <a:schemeClr val="tx2"/>
                </a:solidFill>
                <a:latin typeface="Arial" panose="020B0604020202020204" pitchFamily="34" charset="0"/>
                <a:cs typeface="Arial" panose="020B0604020202020204" pitchFamily="34" charset="0"/>
              </a:rPr>
              <a:t>by</a:t>
            </a:r>
            <a:r>
              <a:rPr lang="nl-NL" sz="2800" b="1" kern="0" dirty="0">
                <a:solidFill>
                  <a:schemeClr val="tx2"/>
                </a:solidFill>
                <a:latin typeface="Arial" panose="020B0604020202020204" pitchFamily="34" charset="0"/>
                <a:cs typeface="Arial" panose="020B0604020202020204" pitchFamily="34" charset="0"/>
              </a:rPr>
              <a:t> AI?</a:t>
            </a:r>
          </a:p>
        </p:txBody>
      </p:sp>
      <p:sp>
        <p:nvSpPr>
          <p:cNvPr id="17" name="object 3">
            <a:extLst>
              <a:ext uri="{FF2B5EF4-FFF2-40B4-BE49-F238E27FC236}">
                <a16:creationId xmlns:a16="http://schemas.microsoft.com/office/drawing/2014/main" xmlns="" id="{2B4DBE87-E6E1-2142-998C-0D9C2BE501EF}"/>
              </a:ext>
            </a:extLst>
          </p:cNvPr>
          <p:cNvSpPr txBox="1"/>
          <p:nvPr/>
        </p:nvSpPr>
        <p:spPr>
          <a:xfrm>
            <a:off x="286180" y="2032014"/>
            <a:ext cx="2157651" cy="460543"/>
          </a:xfrm>
          <a:prstGeom prst="rect">
            <a:avLst/>
          </a:prstGeom>
        </p:spPr>
        <p:txBody>
          <a:bodyPr vert="horz" wrap="square" lIns="0" tIns="10319" rIns="0" bIns="0" rtlCol="0">
            <a:spAutoFit/>
          </a:bodyPr>
          <a:lstStyle/>
          <a:p>
            <a:pPr marL="157361" indent="-147042">
              <a:spcBef>
                <a:spcPts val="81"/>
              </a:spcBef>
              <a:buFont typeface="Arial"/>
              <a:buChar char="•"/>
              <a:tabLst>
                <a:tab pos="157877" algn="l"/>
              </a:tabLst>
            </a:pPr>
            <a:r>
              <a:rPr sz="2925" dirty="0">
                <a:solidFill>
                  <a:srgbClr val="001157"/>
                </a:solidFill>
                <a:latin typeface="Georgia"/>
                <a:cs typeface="Georgia"/>
              </a:rPr>
              <a:t>1997 </a:t>
            </a:r>
            <a:r>
              <a:rPr sz="2600" dirty="0">
                <a:solidFill>
                  <a:srgbClr val="001157"/>
                </a:solidFill>
                <a:latin typeface="Georgia"/>
                <a:cs typeface="Georgia"/>
              </a:rPr>
              <a:t>–</a:t>
            </a:r>
            <a:r>
              <a:rPr sz="2600" spc="-138" dirty="0">
                <a:solidFill>
                  <a:srgbClr val="001157"/>
                </a:solidFill>
                <a:latin typeface="Georgia"/>
                <a:cs typeface="Georgia"/>
              </a:rPr>
              <a:t> </a:t>
            </a:r>
            <a:r>
              <a:rPr sz="2600" spc="-4" dirty="0">
                <a:solidFill>
                  <a:srgbClr val="001157"/>
                </a:solidFill>
                <a:latin typeface="Georgia"/>
                <a:cs typeface="Georgia"/>
              </a:rPr>
              <a:t>Chess</a:t>
            </a:r>
            <a:endParaRPr sz="2600" dirty="0">
              <a:latin typeface="Georgia"/>
              <a:cs typeface="Georgia"/>
            </a:endParaRPr>
          </a:p>
        </p:txBody>
      </p:sp>
      <p:sp>
        <p:nvSpPr>
          <p:cNvPr id="18" name="object 5">
            <a:extLst>
              <a:ext uri="{FF2B5EF4-FFF2-40B4-BE49-F238E27FC236}">
                <a16:creationId xmlns:a16="http://schemas.microsoft.com/office/drawing/2014/main" xmlns="" id="{101AAC81-E7AF-F74D-AA7B-A8AB75D64775}"/>
              </a:ext>
            </a:extLst>
          </p:cNvPr>
          <p:cNvSpPr/>
          <p:nvPr/>
        </p:nvSpPr>
        <p:spPr>
          <a:xfrm>
            <a:off x="286180" y="2580018"/>
            <a:ext cx="4050316" cy="2582990"/>
          </a:xfrm>
          <a:prstGeom prst="rect">
            <a:avLst/>
          </a:prstGeom>
          <a:blipFill>
            <a:blip r:embed="rId2" cstate="print"/>
            <a:stretch>
              <a:fillRect/>
            </a:stretch>
          </a:blipFill>
        </p:spPr>
        <p:txBody>
          <a:bodyPr wrap="square" lIns="0" tIns="0" rIns="0" bIns="0" rtlCol="0"/>
          <a:lstStyle/>
          <a:p>
            <a:endParaRPr sz="1463"/>
          </a:p>
        </p:txBody>
      </p:sp>
      <p:sp>
        <p:nvSpPr>
          <p:cNvPr id="25" name="object 6">
            <a:extLst>
              <a:ext uri="{FF2B5EF4-FFF2-40B4-BE49-F238E27FC236}">
                <a16:creationId xmlns:a16="http://schemas.microsoft.com/office/drawing/2014/main" xmlns="" id="{5ADF10C9-274A-804C-A8F3-2B4DE76D4EFB}"/>
              </a:ext>
            </a:extLst>
          </p:cNvPr>
          <p:cNvSpPr txBox="1"/>
          <p:nvPr/>
        </p:nvSpPr>
        <p:spPr>
          <a:xfrm>
            <a:off x="5685588" y="5274320"/>
            <a:ext cx="3048675" cy="287419"/>
          </a:xfrm>
          <a:prstGeom prst="rect">
            <a:avLst/>
          </a:prstGeom>
        </p:spPr>
        <p:txBody>
          <a:bodyPr vert="horz" wrap="square" lIns="0" tIns="10319" rIns="0" bIns="0" rtlCol="0">
            <a:spAutoFit/>
          </a:bodyPr>
          <a:lstStyle/>
          <a:p>
            <a:pPr marL="10319" marR="4128">
              <a:spcBef>
                <a:spcPts val="81"/>
              </a:spcBef>
            </a:pPr>
            <a:r>
              <a:rPr lang="nl-NL" dirty="0">
                <a:solidFill>
                  <a:srgbClr val="800080"/>
                </a:solidFill>
                <a:hlinkClick r:id="rId3">
                  <a:extLst>
                    <a:ext uri="{A12FA001-AC4F-418D-AE19-62706E023703}">
                      <ahyp:hlinkClr xmlns:ahyp="http://schemas.microsoft.com/office/drawing/2018/hyperlinkcolor" xmlns="" val="tx"/>
                    </a:ext>
                  </a:extLst>
                </a:hlinkClick>
              </a:rPr>
              <a:t>“</a:t>
            </a:r>
            <a:r>
              <a:rPr lang="nl-NL" dirty="0" err="1">
                <a:solidFill>
                  <a:srgbClr val="0070C0"/>
                </a:solidFill>
                <a:hlinkClick r:id="rId3">
                  <a:extLst>
                    <a:ext uri="{A12FA001-AC4F-418D-AE19-62706E023703}">
                      <ahyp:hlinkClr xmlns:ahyp="http://schemas.microsoft.com/office/drawing/2018/hyperlinkcolor" xmlns="" val="tx"/>
                    </a:ext>
                  </a:extLst>
                </a:hlinkClick>
              </a:rPr>
              <a:t>Deep</a:t>
            </a:r>
            <a:r>
              <a:rPr lang="nl-NL" dirty="0">
                <a:solidFill>
                  <a:srgbClr val="0070C0"/>
                </a:solidFill>
                <a:hlinkClick r:id="rId3">
                  <a:extLst>
                    <a:ext uri="{A12FA001-AC4F-418D-AE19-62706E023703}">
                      <ahyp:hlinkClr xmlns:ahyp="http://schemas.microsoft.com/office/drawing/2018/hyperlinkcolor" xmlns="" val="tx"/>
                    </a:ext>
                  </a:extLst>
                </a:hlinkClick>
              </a:rPr>
              <a:t> Thinking” | </a:t>
            </a:r>
            <a:r>
              <a:rPr lang="nl-NL" dirty="0" err="1">
                <a:solidFill>
                  <a:srgbClr val="0070C0"/>
                </a:solidFill>
                <a:hlinkClick r:id="rId3">
                  <a:extLst>
                    <a:ext uri="{A12FA001-AC4F-418D-AE19-62706E023703}">
                      <ahyp:hlinkClr xmlns:ahyp="http://schemas.microsoft.com/office/drawing/2018/hyperlinkcolor" xmlns="" val="tx"/>
                    </a:ext>
                  </a:extLst>
                </a:hlinkClick>
              </a:rPr>
              <a:t>Kasparov</a:t>
            </a:r>
            <a:endParaRPr dirty="0">
              <a:solidFill>
                <a:srgbClr val="0070C0"/>
              </a:solidFill>
              <a:latin typeface="Georgia"/>
              <a:cs typeface="Georgia"/>
            </a:endParaRPr>
          </a:p>
        </p:txBody>
      </p:sp>
      <p:sp>
        <p:nvSpPr>
          <p:cNvPr id="26" name="object 8">
            <a:extLst>
              <a:ext uri="{FF2B5EF4-FFF2-40B4-BE49-F238E27FC236}">
                <a16:creationId xmlns:a16="http://schemas.microsoft.com/office/drawing/2014/main" xmlns="" id="{7B85AF3D-0395-054D-A3C9-8C5BB2036D1C}"/>
              </a:ext>
            </a:extLst>
          </p:cNvPr>
          <p:cNvSpPr/>
          <p:nvPr/>
        </p:nvSpPr>
        <p:spPr>
          <a:xfrm>
            <a:off x="5703130" y="2534221"/>
            <a:ext cx="3962400" cy="2577960"/>
          </a:xfrm>
          <a:prstGeom prst="rect">
            <a:avLst/>
          </a:prstGeom>
          <a:blipFill>
            <a:blip r:embed="rId4" cstate="print"/>
            <a:stretch>
              <a:fillRect/>
            </a:stretch>
          </a:blipFill>
        </p:spPr>
        <p:txBody>
          <a:bodyPr wrap="square" lIns="0" tIns="0" rIns="0" bIns="0" rtlCol="0"/>
          <a:lstStyle/>
          <a:p>
            <a:endParaRPr sz="1463"/>
          </a:p>
        </p:txBody>
      </p:sp>
      <p:sp>
        <p:nvSpPr>
          <p:cNvPr id="29" name="object 10">
            <a:extLst>
              <a:ext uri="{FF2B5EF4-FFF2-40B4-BE49-F238E27FC236}">
                <a16:creationId xmlns:a16="http://schemas.microsoft.com/office/drawing/2014/main" xmlns="" id="{FFF1D969-D9BA-8B47-9B41-7BE8590C0C85}"/>
              </a:ext>
            </a:extLst>
          </p:cNvPr>
          <p:cNvSpPr txBox="1"/>
          <p:nvPr/>
        </p:nvSpPr>
        <p:spPr>
          <a:xfrm>
            <a:off x="359887" y="5223768"/>
            <a:ext cx="4707414" cy="510557"/>
          </a:xfrm>
          <a:prstGeom prst="rect">
            <a:avLst/>
          </a:prstGeom>
        </p:spPr>
        <p:txBody>
          <a:bodyPr vert="horz" wrap="square" lIns="0" tIns="10319" rIns="0" bIns="0" rtlCol="0">
            <a:spAutoFit/>
          </a:bodyPr>
          <a:lstStyle/>
          <a:p>
            <a:pPr marL="10319" marR="4128">
              <a:spcBef>
                <a:spcPts val="81"/>
              </a:spcBef>
            </a:pPr>
            <a:r>
              <a:rPr sz="1625" spc="-4" dirty="0">
                <a:solidFill>
                  <a:srgbClr val="001157"/>
                </a:solidFill>
                <a:latin typeface="Georgia"/>
                <a:cs typeface="Georgia"/>
              </a:rPr>
              <a:t>May </a:t>
            </a:r>
            <a:r>
              <a:rPr sz="1625" dirty="0">
                <a:solidFill>
                  <a:srgbClr val="001157"/>
                </a:solidFill>
                <a:latin typeface="Georgia"/>
                <a:cs typeface="Georgia"/>
              </a:rPr>
              <a:t>11</a:t>
            </a:r>
            <a:r>
              <a:rPr sz="1584" baseline="25641" dirty="0">
                <a:solidFill>
                  <a:srgbClr val="001157"/>
                </a:solidFill>
                <a:latin typeface="Georgia"/>
                <a:cs typeface="Georgia"/>
              </a:rPr>
              <a:t>th </a:t>
            </a:r>
            <a:r>
              <a:rPr sz="1625" dirty="0">
                <a:solidFill>
                  <a:srgbClr val="001157"/>
                </a:solidFill>
                <a:latin typeface="Georgia"/>
                <a:cs typeface="Georgia"/>
              </a:rPr>
              <a:t>1997: AI </a:t>
            </a:r>
            <a:r>
              <a:rPr sz="1625" spc="-4" dirty="0">
                <a:solidFill>
                  <a:srgbClr val="001157"/>
                </a:solidFill>
                <a:latin typeface="Georgia"/>
                <a:cs typeface="Georgia"/>
              </a:rPr>
              <a:t>achieves </a:t>
            </a:r>
            <a:r>
              <a:rPr sz="1625" dirty="0">
                <a:solidFill>
                  <a:srgbClr val="001157"/>
                </a:solidFill>
                <a:latin typeface="Georgia"/>
                <a:cs typeface="Georgia"/>
              </a:rPr>
              <a:t>its </a:t>
            </a:r>
            <a:r>
              <a:rPr sz="1625" spc="-4" dirty="0">
                <a:solidFill>
                  <a:srgbClr val="001157"/>
                </a:solidFill>
                <a:latin typeface="Georgia"/>
                <a:cs typeface="Georgia"/>
              </a:rPr>
              <a:t>long-standing goal.  </a:t>
            </a:r>
            <a:r>
              <a:rPr sz="1625" spc="-4" dirty="0">
                <a:solidFill>
                  <a:srgbClr val="001F5F"/>
                </a:solidFill>
                <a:latin typeface="Georgia"/>
                <a:cs typeface="Georgia"/>
              </a:rPr>
              <a:t>D</a:t>
            </a:r>
            <a:r>
              <a:rPr sz="1300" spc="-4" dirty="0">
                <a:solidFill>
                  <a:srgbClr val="001F5F"/>
                </a:solidFill>
                <a:latin typeface="Georgia"/>
                <a:cs typeface="Georgia"/>
              </a:rPr>
              <a:t>EEP</a:t>
            </a:r>
            <a:r>
              <a:rPr sz="1625" spc="-4" dirty="0">
                <a:solidFill>
                  <a:srgbClr val="001F5F"/>
                </a:solidFill>
                <a:latin typeface="Georgia"/>
                <a:cs typeface="Georgia"/>
              </a:rPr>
              <a:t>B</a:t>
            </a:r>
            <a:r>
              <a:rPr sz="1300" spc="-4" dirty="0">
                <a:solidFill>
                  <a:srgbClr val="001F5F"/>
                </a:solidFill>
                <a:latin typeface="Georgia"/>
                <a:cs typeface="Georgia"/>
              </a:rPr>
              <a:t>LUE </a:t>
            </a:r>
            <a:r>
              <a:rPr sz="1625" dirty="0">
                <a:solidFill>
                  <a:srgbClr val="001157"/>
                </a:solidFill>
                <a:latin typeface="Georgia"/>
                <a:cs typeface="Georgia"/>
              </a:rPr>
              <a:t>(IBM) </a:t>
            </a:r>
            <a:r>
              <a:rPr sz="1625" spc="-4" dirty="0">
                <a:solidFill>
                  <a:srgbClr val="001157"/>
                </a:solidFill>
                <a:latin typeface="Georgia"/>
                <a:cs typeface="Georgia"/>
              </a:rPr>
              <a:t>wins from Kasparov </a:t>
            </a:r>
            <a:r>
              <a:rPr sz="1625" dirty="0">
                <a:solidFill>
                  <a:srgbClr val="001157"/>
                </a:solidFill>
                <a:latin typeface="Georgia"/>
                <a:cs typeface="Georgia"/>
              </a:rPr>
              <a:t>by 3 ½ - 2</a:t>
            </a:r>
            <a:r>
              <a:rPr sz="1625" spc="-223" dirty="0">
                <a:solidFill>
                  <a:srgbClr val="001157"/>
                </a:solidFill>
                <a:latin typeface="Georgia"/>
                <a:cs typeface="Georgia"/>
              </a:rPr>
              <a:t> </a:t>
            </a:r>
            <a:r>
              <a:rPr sz="1625" dirty="0">
                <a:solidFill>
                  <a:srgbClr val="001157"/>
                </a:solidFill>
                <a:latin typeface="Georgia"/>
                <a:cs typeface="Georgia"/>
              </a:rPr>
              <a:t>½</a:t>
            </a:r>
            <a:endParaRPr sz="1625" dirty="0">
              <a:latin typeface="Georgia"/>
              <a:cs typeface="Georgia"/>
            </a:endParaRPr>
          </a:p>
        </p:txBody>
      </p:sp>
      <p:sp>
        <p:nvSpPr>
          <p:cNvPr id="6" name="Rectangle 5">
            <a:extLst>
              <a:ext uri="{FF2B5EF4-FFF2-40B4-BE49-F238E27FC236}">
                <a16:creationId xmlns:a16="http://schemas.microsoft.com/office/drawing/2014/main" xmlns="" id="{0A600AA0-942A-78DD-A981-90805EC9C8EE}"/>
              </a:ext>
            </a:extLst>
          </p:cNvPr>
          <p:cNvSpPr txBox="1">
            <a:spLocks noChangeArrowheads="1"/>
          </p:cNvSpPr>
          <p:nvPr/>
        </p:nvSpPr>
        <p:spPr>
          <a:xfrm>
            <a:off x="266701" y="0"/>
            <a:ext cx="9601200" cy="796304"/>
          </a:xfrm>
          <a:prstGeom prst="rect">
            <a:avLst/>
          </a:prstGeom>
        </p:spPr>
        <p:txBody>
          <a:bodyPr rIns="132080" anchor="ctr"/>
          <a:lstStyle>
            <a:lvl1pPr>
              <a:defRPr>
                <a:latin typeface="+mj-lt"/>
                <a:ea typeface="+mj-ea"/>
                <a:cs typeface="+mj-cs"/>
              </a:defRPr>
            </a:lvl1pPr>
          </a:lstStyle>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a:p>
            <a:pPr marL="10319" algn="ctr">
              <a:spcBef>
                <a:spcPts val="81"/>
              </a:spcBef>
            </a:pPr>
            <a:r>
              <a:rPr lang="en-US" sz="3200" b="1" dirty="0">
                <a:solidFill>
                  <a:schemeClr val="tx2"/>
                </a:solidFill>
                <a:latin typeface="Arial" panose="020B0604020202020204" pitchFamily="34" charset="0"/>
                <a:cs typeface="Arial" panose="020B0604020202020204" pitchFamily="34" charset="0"/>
              </a:rPr>
              <a:t>Computers: From Beginners to Over Champions</a:t>
            </a:r>
            <a:endParaRPr lang="nl-NL" sz="3200" b="1" kern="0" dirty="0">
              <a:solidFill>
                <a:schemeClr val="tx2"/>
              </a:solidFill>
              <a:latin typeface="Arial" panose="020B0604020202020204" pitchFamily="34" charset="0"/>
              <a:cs typeface="Arial" panose="020B0604020202020204" pitchFamily="34" charset="0"/>
            </a:endParaRPr>
          </a:p>
        </p:txBody>
      </p:sp>
      <p:sp>
        <p:nvSpPr>
          <p:cNvPr id="2" name="Rectangle 5">
            <a:extLst>
              <a:ext uri="{FF2B5EF4-FFF2-40B4-BE49-F238E27FC236}">
                <a16:creationId xmlns:a16="http://schemas.microsoft.com/office/drawing/2014/main" xmlns="" id="{45DDEC6E-1FA8-5733-A64F-B6D35B03AF56}"/>
              </a:ext>
            </a:extLst>
          </p:cNvPr>
          <p:cNvSpPr txBox="1">
            <a:spLocks noChangeArrowheads="1"/>
          </p:cNvSpPr>
          <p:nvPr/>
        </p:nvSpPr>
        <p:spPr>
          <a:xfrm>
            <a:off x="5703130" y="5761026"/>
            <a:ext cx="4800600" cy="951989"/>
          </a:xfrm>
          <a:prstGeom prst="rect">
            <a:avLst/>
          </a:prstGeom>
        </p:spPr>
        <p:txBody>
          <a:bodyPr rIns="132080" anchor="ctr"/>
          <a:lstStyle>
            <a:lvl1pPr>
              <a:defRPr>
                <a:latin typeface="+mj-lt"/>
                <a:ea typeface="+mj-ea"/>
                <a:cs typeface="+mj-cs"/>
              </a:defRPr>
            </a:lvl1pPr>
          </a:lstStyle>
          <a:p>
            <a:pPr marL="10319">
              <a:spcBef>
                <a:spcPts val="81"/>
              </a:spcBef>
            </a:pPr>
            <a:r>
              <a:rPr lang="nl-NL" sz="800" b="1" kern="0" dirty="0" err="1">
                <a:solidFill>
                  <a:schemeClr val="tx2"/>
                </a:solidFill>
                <a:latin typeface="Arial" panose="020B0604020202020204" pitchFamily="34" charset="0"/>
                <a:cs typeface="Arial" panose="020B0604020202020204" pitchFamily="34" charset="0"/>
              </a:rPr>
              <a:t>the</a:t>
            </a:r>
            <a:r>
              <a:rPr lang="nl-NL" sz="800" b="1" kern="0" dirty="0">
                <a:solidFill>
                  <a:schemeClr val="tx2"/>
                </a:solidFill>
                <a:latin typeface="Arial" panose="020B0604020202020204" pitchFamily="34" charset="0"/>
                <a:cs typeface="Arial" panose="020B0604020202020204" pitchFamily="34" charset="0"/>
              </a:rPr>
              <a:t> link </a:t>
            </a:r>
            <a:r>
              <a:rPr lang="nl-NL" sz="800" b="1" kern="0" dirty="0" err="1">
                <a:solidFill>
                  <a:schemeClr val="tx2"/>
                </a:solidFill>
                <a:latin typeface="Arial" panose="020B0604020202020204" pitchFamily="34" charset="0"/>
                <a:cs typeface="Arial" panose="020B0604020202020204" pitchFamily="34" charset="0"/>
              </a:rPr>
              <a:t>above</a:t>
            </a:r>
            <a:r>
              <a:rPr lang="nl-NL" sz="800" b="1" kern="0" dirty="0">
                <a:solidFill>
                  <a:schemeClr val="tx2"/>
                </a:solidFill>
                <a:latin typeface="Arial" panose="020B0604020202020204" pitchFamily="34" charset="0"/>
                <a:cs typeface="Arial" panose="020B0604020202020204" pitchFamily="34" charset="0"/>
              </a:rPr>
              <a:t> </a:t>
            </a:r>
            <a:r>
              <a:rPr lang="nl-NL" sz="800" b="1" kern="0" dirty="0" err="1">
                <a:solidFill>
                  <a:schemeClr val="tx2"/>
                </a:solidFill>
                <a:latin typeface="Arial" panose="020B0604020202020204" pitchFamily="34" charset="0"/>
                <a:cs typeface="Arial" panose="020B0604020202020204" pitchFamily="34" charset="0"/>
              </a:rPr>
              <a:t>works</a:t>
            </a:r>
            <a:endParaRPr lang="nl-NL" sz="800" b="1" kern="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5390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xmlns="" id="{68FF5099-9875-904A-B04E-D7BDE75CE755}"/>
              </a:ext>
            </a:extLst>
          </p:cNvPr>
          <p:cNvSpPr txBox="1">
            <a:spLocks/>
          </p:cNvSpPr>
          <p:nvPr/>
        </p:nvSpPr>
        <p:spPr>
          <a:xfrm>
            <a:off x="4572000" y="5515172"/>
            <a:ext cx="5181601" cy="610583"/>
          </a:xfrm>
          <a:prstGeom prst="rect">
            <a:avLst/>
          </a:prstGeom>
        </p:spPr>
        <p:txBody>
          <a:bodyPr/>
          <a:lstStyle>
            <a:lvl1pPr>
              <a:defRPr>
                <a:latin typeface="+mj-lt"/>
                <a:ea typeface="+mj-ea"/>
                <a:cs typeface="+mj-cs"/>
              </a:defRPr>
            </a:lvl1pPr>
          </a:lstStyle>
          <a:p>
            <a:endParaRPr lang="en-GB" altLang="nl-NL" sz="1400" spc="-4" dirty="0">
              <a:solidFill>
                <a:srgbClr val="1E497D"/>
              </a:solidFill>
              <a:latin typeface="Georgia"/>
              <a:ea typeface="+mn-ea"/>
              <a:cs typeface="+mn-cs"/>
            </a:endParaRPr>
          </a:p>
        </p:txBody>
      </p:sp>
      <p:sp>
        <p:nvSpPr>
          <p:cNvPr id="29" name="object 7">
            <a:extLst>
              <a:ext uri="{FF2B5EF4-FFF2-40B4-BE49-F238E27FC236}">
                <a16:creationId xmlns:a16="http://schemas.microsoft.com/office/drawing/2014/main" xmlns="" id="{60B8609B-4B0F-4C47-A4A3-1914BA9064F7}"/>
              </a:ext>
            </a:extLst>
          </p:cNvPr>
          <p:cNvSpPr/>
          <p:nvPr/>
        </p:nvSpPr>
        <p:spPr>
          <a:xfrm>
            <a:off x="273401" y="2516704"/>
            <a:ext cx="4831999" cy="2761983"/>
          </a:xfrm>
          <a:prstGeom prst="rect">
            <a:avLst/>
          </a:prstGeom>
          <a:blipFill>
            <a:blip r:embed="rId2" cstate="print"/>
            <a:stretch>
              <a:fillRect/>
            </a:stretch>
          </a:blipFill>
        </p:spPr>
        <p:txBody>
          <a:bodyPr wrap="square" lIns="0" tIns="0" rIns="0" bIns="0" rtlCol="0"/>
          <a:lstStyle/>
          <a:p>
            <a:endParaRPr sz="1463" dirty="0"/>
          </a:p>
        </p:txBody>
      </p:sp>
      <p:sp>
        <p:nvSpPr>
          <p:cNvPr id="30" name="object 3">
            <a:extLst>
              <a:ext uri="{FF2B5EF4-FFF2-40B4-BE49-F238E27FC236}">
                <a16:creationId xmlns:a16="http://schemas.microsoft.com/office/drawing/2014/main" xmlns="" id="{BA8C2A00-C402-F447-9426-844E797AF5FC}"/>
              </a:ext>
            </a:extLst>
          </p:cNvPr>
          <p:cNvSpPr txBox="1"/>
          <p:nvPr/>
        </p:nvSpPr>
        <p:spPr>
          <a:xfrm>
            <a:off x="286180" y="2032013"/>
            <a:ext cx="2953226" cy="460543"/>
          </a:xfrm>
          <a:prstGeom prst="rect">
            <a:avLst/>
          </a:prstGeom>
        </p:spPr>
        <p:txBody>
          <a:bodyPr vert="horz" wrap="square" lIns="0" tIns="10319" rIns="0" bIns="0" rtlCol="0">
            <a:spAutoFit/>
          </a:bodyPr>
          <a:lstStyle/>
          <a:p>
            <a:pPr marL="157361" indent="-147042">
              <a:spcBef>
                <a:spcPts val="81"/>
              </a:spcBef>
              <a:buFont typeface="Arial"/>
              <a:buChar char="•"/>
              <a:tabLst>
                <a:tab pos="157877" algn="l"/>
              </a:tabLst>
            </a:pPr>
            <a:r>
              <a:rPr sz="2925" dirty="0">
                <a:solidFill>
                  <a:srgbClr val="001157"/>
                </a:solidFill>
                <a:latin typeface="Georgia"/>
              </a:rPr>
              <a:t>201</a:t>
            </a:r>
            <a:r>
              <a:rPr lang="nl-NL" sz="2925" dirty="0">
                <a:solidFill>
                  <a:srgbClr val="001157"/>
                </a:solidFill>
                <a:latin typeface="Georgia"/>
              </a:rPr>
              <a:t>7</a:t>
            </a:r>
            <a:r>
              <a:rPr sz="2925" dirty="0">
                <a:solidFill>
                  <a:srgbClr val="001157"/>
                </a:solidFill>
                <a:latin typeface="Georgia"/>
              </a:rPr>
              <a:t> –</a:t>
            </a:r>
            <a:r>
              <a:rPr lang="nl-NL" sz="2925" dirty="0">
                <a:solidFill>
                  <a:srgbClr val="001157"/>
                </a:solidFill>
                <a:latin typeface="Georgia"/>
              </a:rPr>
              <a:t> Go</a:t>
            </a:r>
            <a:endParaRPr sz="2925" dirty="0">
              <a:solidFill>
                <a:srgbClr val="001157"/>
              </a:solidFill>
              <a:latin typeface="Georgia"/>
            </a:endParaRPr>
          </a:p>
        </p:txBody>
      </p:sp>
      <p:sp>
        <p:nvSpPr>
          <p:cNvPr id="31" name="Rectangle 5">
            <a:extLst>
              <a:ext uri="{FF2B5EF4-FFF2-40B4-BE49-F238E27FC236}">
                <a16:creationId xmlns:a16="http://schemas.microsoft.com/office/drawing/2014/main" xmlns="" id="{98169ACA-2F4A-7945-8A86-960CC6B90938}"/>
              </a:ext>
            </a:extLst>
          </p:cNvPr>
          <p:cNvSpPr txBox="1">
            <a:spLocks noChangeArrowheads="1"/>
          </p:cNvSpPr>
          <p:nvPr/>
        </p:nvSpPr>
        <p:spPr>
          <a:xfrm>
            <a:off x="152401" y="1104900"/>
            <a:ext cx="9601200" cy="1359733"/>
          </a:xfrm>
          <a:prstGeom prst="rect">
            <a:avLst/>
          </a:prstGeom>
        </p:spPr>
        <p:txBody>
          <a:bodyPr rIns="132080" anchor="ctr"/>
          <a:lstStyle>
            <a:lvl1pPr>
              <a:defRPr>
                <a:latin typeface="+mj-lt"/>
                <a:ea typeface="+mj-ea"/>
                <a:cs typeface="+mj-cs"/>
              </a:defRPr>
            </a:lvl1pPr>
          </a:lstStyle>
          <a:p>
            <a:pPr marL="10319">
              <a:spcBef>
                <a:spcPts val="81"/>
              </a:spcBef>
            </a:pPr>
            <a:r>
              <a:rPr lang="nl-NL" sz="2800" b="1" kern="0" dirty="0">
                <a:solidFill>
                  <a:schemeClr val="tx2"/>
                </a:solidFill>
                <a:latin typeface="Arial" panose="020B0604020202020204" pitchFamily="34" charset="0"/>
                <a:cs typeface="Arial" panose="020B0604020202020204" pitchFamily="34" charset="0"/>
              </a:rPr>
              <a:t>How </a:t>
            </a:r>
            <a:r>
              <a:rPr lang="nl-NL" sz="2800" b="1" kern="0" dirty="0" err="1">
                <a:solidFill>
                  <a:schemeClr val="tx2"/>
                </a:solidFill>
                <a:latin typeface="Arial" panose="020B0604020202020204" pitchFamily="34" charset="0"/>
                <a:cs typeface="Arial" panose="020B0604020202020204" pitchFamily="34" charset="0"/>
              </a:rPr>
              <a:t>the</a:t>
            </a:r>
            <a:r>
              <a:rPr lang="nl-NL" sz="2800" b="1" kern="0" dirty="0">
                <a:solidFill>
                  <a:schemeClr val="tx2"/>
                </a:solidFill>
                <a:latin typeface="Arial" panose="020B0604020202020204" pitchFamily="34" charset="0"/>
                <a:cs typeface="Arial" panose="020B0604020202020204" pitchFamily="34" charset="0"/>
              </a:rPr>
              <a:t> </a:t>
            </a:r>
            <a:r>
              <a:rPr lang="nl-NL" sz="2800" b="1" kern="0" dirty="0" err="1">
                <a:solidFill>
                  <a:schemeClr val="tx2"/>
                </a:solidFill>
                <a:latin typeface="Arial" panose="020B0604020202020204" pitchFamily="34" charset="0"/>
                <a:cs typeface="Arial" panose="020B0604020202020204" pitchFamily="34" charset="0"/>
              </a:rPr>
              <a:t>world</a:t>
            </a:r>
            <a:r>
              <a:rPr lang="nl-NL" sz="2800" b="1" kern="0" dirty="0">
                <a:solidFill>
                  <a:schemeClr val="tx2"/>
                </a:solidFill>
                <a:latin typeface="Arial" panose="020B0604020202020204" pitchFamily="34" charset="0"/>
                <a:cs typeface="Arial" panose="020B0604020202020204" pitchFamily="34" charset="0"/>
              </a:rPr>
              <a:t> </a:t>
            </a:r>
            <a:r>
              <a:rPr lang="nl-NL" sz="2800" b="1" kern="0" dirty="0" err="1">
                <a:solidFill>
                  <a:schemeClr val="tx2"/>
                </a:solidFill>
                <a:latin typeface="Arial" panose="020B0604020202020204" pitchFamily="34" charset="0"/>
                <a:cs typeface="Arial" panose="020B0604020202020204" pitchFamily="34" charset="0"/>
              </a:rPr>
              <a:t>accepted</a:t>
            </a:r>
            <a:r>
              <a:rPr lang="nl-NL" sz="2800" b="1" kern="0" dirty="0">
                <a:solidFill>
                  <a:schemeClr val="tx2"/>
                </a:solidFill>
                <a:latin typeface="Arial" panose="020B0604020202020204" pitchFamily="34" charset="0"/>
                <a:cs typeface="Arial" panose="020B0604020202020204" pitchFamily="34" charset="0"/>
              </a:rPr>
              <a:t> </a:t>
            </a:r>
            <a:r>
              <a:rPr lang="nl-NL" sz="2800" b="1" kern="0" dirty="0" err="1">
                <a:solidFill>
                  <a:schemeClr val="tx2"/>
                </a:solidFill>
                <a:latin typeface="Arial" panose="020B0604020202020204" pitchFamily="34" charset="0"/>
                <a:cs typeface="Arial" panose="020B0604020202020204" pitchFamily="34" charset="0"/>
              </a:rPr>
              <a:t>the</a:t>
            </a:r>
            <a:r>
              <a:rPr lang="nl-NL" sz="2800" b="1" kern="0" dirty="0">
                <a:solidFill>
                  <a:schemeClr val="tx2"/>
                </a:solidFill>
                <a:latin typeface="Arial" panose="020B0604020202020204" pitchFamily="34" charset="0"/>
                <a:cs typeface="Arial" panose="020B0604020202020204" pitchFamily="34" charset="0"/>
              </a:rPr>
              <a:t> changes </a:t>
            </a:r>
            <a:r>
              <a:rPr lang="nl-NL" sz="2800" b="1" kern="0" dirty="0" err="1">
                <a:solidFill>
                  <a:schemeClr val="tx2"/>
                </a:solidFill>
                <a:latin typeface="Arial" panose="020B0604020202020204" pitchFamily="34" charset="0"/>
                <a:cs typeface="Arial" panose="020B0604020202020204" pitchFamily="34" charset="0"/>
              </a:rPr>
              <a:t>by</a:t>
            </a:r>
            <a:r>
              <a:rPr lang="nl-NL" sz="2800" b="1" kern="0" dirty="0">
                <a:solidFill>
                  <a:schemeClr val="tx2"/>
                </a:solidFill>
                <a:latin typeface="Arial" panose="020B0604020202020204" pitchFamily="34" charset="0"/>
                <a:cs typeface="Arial" panose="020B0604020202020204" pitchFamily="34" charset="0"/>
              </a:rPr>
              <a:t> AI?</a:t>
            </a:r>
          </a:p>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p:txBody>
      </p:sp>
      <p:sp>
        <p:nvSpPr>
          <p:cNvPr id="32" name="object 4">
            <a:extLst>
              <a:ext uri="{FF2B5EF4-FFF2-40B4-BE49-F238E27FC236}">
                <a16:creationId xmlns:a16="http://schemas.microsoft.com/office/drawing/2014/main" xmlns="" id="{C10CE03A-6952-5E43-BA09-E7C5A52081F7}"/>
              </a:ext>
            </a:extLst>
          </p:cNvPr>
          <p:cNvSpPr txBox="1"/>
          <p:nvPr/>
        </p:nvSpPr>
        <p:spPr>
          <a:xfrm>
            <a:off x="286180" y="5410200"/>
            <a:ext cx="6571820" cy="160461"/>
          </a:xfrm>
          <a:prstGeom prst="rect">
            <a:avLst/>
          </a:prstGeom>
        </p:spPr>
        <p:txBody>
          <a:bodyPr vert="horz" wrap="square" lIns="0" tIns="10319" rIns="0" bIns="0" rtlCol="0">
            <a:spAutoFit/>
          </a:bodyPr>
          <a:lstStyle/>
          <a:p>
            <a:pPr marL="10319" marR="4128">
              <a:spcBef>
                <a:spcPts val="81"/>
              </a:spcBef>
            </a:pPr>
            <a:r>
              <a:rPr sz="975" i="1" spc="-4" dirty="0">
                <a:solidFill>
                  <a:srgbClr val="001F5F"/>
                </a:solidFill>
                <a:latin typeface="Georgia"/>
                <a:cs typeface="Georgia"/>
              </a:rPr>
              <a:t>Source: https:</a:t>
            </a:r>
            <a:r>
              <a:rPr sz="975" i="1" spc="-4" dirty="0">
                <a:solidFill>
                  <a:srgbClr val="001F5F"/>
                </a:solidFill>
                <a:latin typeface="Georgia"/>
                <a:cs typeface="Georgia"/>
                <a:hlinkClick r:id="rId3"/>
              </a:rPr>
              <a:t>//</a:t>
            </a:r>
            <a:r>
              <a:rPr sz="975" i="1" spc="-4" dirty="0" err="1">
                <a:solidFill>
                  <a:srgbClr val="001F5F"/>
                </a:solidFill>
                <a:latin typeface="Georgia"/>
                <a:cs typeface="Georgia"/>
                <a:hlinkClick r:id="rId3"/>
              </a:rPr>
              <a:t>www</a:t>
            </a:r>
            <a:r>
              <a:rPr sz="975" i="1" spc="-4" dirty="0" err="1">
                <a:solidFill>
                  <a:srgbClr val="001F5F"/>
                </a:solidFill>
                <a:latin typeface="Georgia"/>
                <a:cs typeface="Georgia"/>
              </a:rPr>
              <a:t>.t</a:t>
            </a:r>
            <a:r>
              <a:rPr sz="975" i="1" spc="-4" dirty="0" err="1">
                <a:solidFill>
                  <a:srgbClr val="001F5F"/>
                </a:solidFill>
                <a:latin typeface="Georgia"/>
                <a:cs typeface="Georgia"/>
                <a:hlinkClick r:id="rId3"/>
              </a:rPr>
              <a:t>heverge.com</a:t>
            </a:r>
            <a:r>
              <a:rPr sz="975" i="1" spc="-4" dirty="0">
                <a:solidFill>
                  <a:srgbClr val="001F5F"/>
                </a:solidFill>
                <a:latin typeface="Georgia"/>
                <a:cs typeface="Georgia"/>
                <a:hlinkClick r:id="rId3"/>
              </a:rPr>
              <a:t>/2017/5/25/15689462/alphago-ke-jie-game-2-result- </a:t>
            </a:r>
            <a:r>
              <a:rPr sz="975" i="1" spc="-4" dirty="0">
                <a:solidFill>
                  <a:srgbClr val="001F5F"/>
                </a:solidFill>
                <a:latin typeface="Georgia"/>
                <a:cs typeface="Georgia"/>
              </a:rPr>
              <a:t> google-</a:t>
            </a:r>
            <a:r>
              <a:rPr sz="975" i="1" spc="-4" dirty="0" err="1">
                <a:solidFill>
                  <a:srgbClr val="001F5F"/>
                </a:solidFill>
                <a:latin typeface="Georgia"/>
                <a:cs typeface="Georgia"/>
              </a:rPr>
              <a:t>deepmind</a:t>
            </a:r>
            <a:r>
              <a:rPr sz="975" i="1" spc="-4" dirty="0">
                <a:solidFill>
                  <a:srgbClr val="001F5F"/>
                </a:solidFill>
                <a:latin typeface="Georgia"/>
                <a:cs typeface="Georgia"/>
              </a:rPr>
              <a:t>-china</a:t>
            </a:r>
            <a:endParaRPr sz="975" dirty="0">
              <a:latin typeface="Georgia"/>
              <a:cs typeface="Georgia"/>
            </a:endParaRPr>
          </a:p>
        </p:txBody>
      </p:sp>
      <p:sp>
        <p:nvSpPr>
          <p:cNvPr id="33" name="object 5">
            <a:extLst>
              <a:ext uri="{FF2B5EF4-FFF2-40B4-BE49-F238E27FC236}">
                <a16:creationId xmlns:a16="http://schemas.microsoft.com/office/drawing/2014/main" xmlns="" id="{B55F8647-5325-404B-8F95-95600F1A6A7B}"/>
              </a:ext>
            </a:extLst>
          </p:cNvPr>
          <p:cNvSpPr txBox="1"/>
          <p:nvPr/>
        </p:nvSpPr>
        <p:spPr>
          <a:xfrm>
            <a:off x="5410200" y="2492556"/>
            <a:ext cx="4255330" cy="2267841"/>
          </a:xfrm>
          <a:prstGeom prst="rect">
            <a:avLst/>
          </a:prstGeom>
        </p:spPr>
        <p:txBody>
          <a:bodyPr vert="horz" wrap="square" lIns="0" tIns="10835" rIns="0" bIns="0" rtlCol="0">
            <a:spAutoFit/>
          </a:bodyPr>
          <a:lstStyle/>
          <a:p>
            <a:pPr marL="10319" marR="71199">
              <a:spcBef>
                <a:spcPts val="85"/>
              </a:spcBef>
            </a:pPr>
            <a:r>
              <a:rPr sz="1625" spc="-4" dirty="0">
                <a:solidFill>
                  <a:srgbClr val="001F5F"/>
                </a:solidFill>
                <a:latin typeface="Georgia"/>
                <a:cs typeface="Georgia"/>
              </a:rPr>
              <a:t>A</a:t>
            </a:r>
            <a:r>
              <a:rPr sz="1300" spc="-4" dirty="0">
                <a:solidFill>
                  <a:srgbClr val="001F5F"/>
                </a:solidFill>
                <a:latin typeface="Georgia"/>
                <a:cs typeface="Georgia"/>
              </a:rPr>
              <a:t>LPHA</a:t>
            </a:r>
            <a:r>
              <a:rPr sz="1625" spc="-4" dirty="0">
                <a:solidFill>
                  <a:srgbClr val="001F5F"/>
                </a:solidFill>
                <a:latin typeface="Georgia"/>
                <a:cs typeface="Georgia"/>
              </a:rPr>
              <a:t>G</a:t>
            </a:r>
            <a:r>
              <a:rPr sz="1300" spc="-4" dirty="0">
                <a:solidFill>
                  <a:srgbClr val="001F5F"/>
                </a:solidFill>
                <a:latin typeface="Georgia"/>
                <a:cs typeface="Georgia"/>
              </a:rPr>
              <a:t>O </a:t>
            </a:r>
            <a:r>
              <a:rPr sz="1625" spc="-4" dirty="0">
                <a:solidFill>
                  <a:srgbClr val="001F5F"/>
                </a:solidFill>
                <a:latin typeface="Georgia"/>
                <a:cs typeface="Georgia"/>
              </a:rPr>
              <a:t>has defeated </a:t>
            </a:r>
            <a:r>
              <a:rPr sz="1625" dirty="0" err="1">
                <a:solidFill>
                  <a:srgbClr val="001F5F"/>
                </a:solidFill>
                <a:latin typeface="Georgia"/>
                <a:cs typeface="Georgia"/>
              </a:rPr>
              <a:t>Ke</a:t>
            </a:r>
            <a:r>
              <a:rPr sz="1625" dirty="0">
                <a:solidFill>
                  <a:srgbClr val="001F5F"/>
                </a:solidFill>
                <a:latin typeface="Georgia"/>
                <a:cs typeface="Georgia"/>
              </a:rPr>
              <a:t> </a:t>
            </a:r>
            <a:r>
              <a:rPr sz="1625" spc="-4" dirty="0" err="1">
                <a:solidFill>
                  <a:srgbClr val="001F5F"/>
                </a:solidFill>
                <a:latin typeface="Georgia"/>
                <a:cs typeface="Georgia"/>
              </a:rPr>
              <a:t>Jie</a:t>
            </a:r>
            <a:r>
              <a:rPr sz="1625" spc="-4" dirty="0">
                <a:solidFill>
                  <a:srgbClr val="001F5F"/>
                </a:solidFill>
                <a:latin typeface="Georgia"/>
                <a:cs typeface="Georgia"/>
              </a:rPr>
              <a:t>, the world’s  </a:t>
            </a:r>
            <a:r>
              <a:rPr sz="1625" dirty="0">
                <a:solidFill>
                  <a:srgbClr val="001F5F"/>
                </a:solidFill>
                <a:latin typeface="Georgia"/>
                <a:cs typeface="Georgia"/>
              </a:rPr>
              <a:t>number one Go </a:t>
            </a:r>
            <a:r>
              <a:rPr sz="1625" spc="-4" dirty="0">
                <a:solidFill>
                  <a:srgbClr val="001F5F"/>
                </a:solidFill>
                <a:latin typeface="Georgia"/>
                <a:cs typeface="Georgia"/>
              </a:rPr>
              <a:t>player, </a:t>
            </a:r>
            <a:r>
              <a:rPr sz="1625" dirty="0">
                <a:solidFill>
                  <a:srgbClr val="001F5F"/>
                </a:solidFill>
                <a:latin typeface="Georgia"/>
                <a:cs typeface="Georgia"/>
              </a:rPr>
              <a:t>in </a:t>
            </a:r>
            <a:r>
              <a:rPr sz="1625" spc="-4" dirty="0">
                <a:solidFill>
                  <a:srgbClr val="001F5F"/>
                </a:solidFill>
                <a:latin typeface="Georgia"/>
                <a:cs typeface="Georgia"/>
              </a:rPr>
              <a:t>their match,  </a:t>
            </a:r>
            <a:r>
              <a:rPr sz="1625" dirty="0">
                <a:solidFill>
                  <a:srgbClr val="001F5F"/>
                </a:solidFill>
                <a:latin typeface="Georgia"/>
                <a:cs typeface="Georgia"/>
              </a:rPr>
              <a:t>meaning </a:t>
            </a:r>
            <a:r>
              <a:rPr sz="1625" spc="-4" dirty="0">
                <a:solidFill>
                  <a:srgbClr val="001F5F"/>
                </a:solidFill>
                <a:latin typeface="Georgia"/>
                <a:cs typeface="Georgia"/>
              </a:rPr>
              <a:t>the </a:t>
            </a:r>
            <a:r>
              <a:rPr sz="1625" dirty="0">
                <a:solidFill>
                  <a:srgbClr val="001F5F"/>
                </a:solidFill>
                <a:latin typeface="Georgia"/>
                <a:cs typeface="Georgia"/>
              </a:rPr>
              <a:t>AI </a:t>
            </a:r>
            <a:r>
              <a:rPr sz="1625" spc="-4" dirty="0">
                <a:solidFill>
                  <a:srgbClr val="001F5F"/>
                </a:solidFill>
                <a:latin typeface="Georgia"/>
                <a:cs typeface="Georgia"/>
              </a:rPr>
              <a:t>has secured </a:t>
            </a:r>
            <a:r>
              <a:rPr sz="1625" dirty="0">
                <a:solidFill>
                  <a:srgbClr val="001F5F"/>
                </a:solidFill>
                <a:latin typeface="Georgia"/>
                <a:cs typeface="Georgia"/>
              </a:rPr>
              <a:t>a </a:t>
            </a:r>
            <a:r>
              <a:rPr sz="1625" spc="-4" dirty="0">
                <a:solidFill>
                  <a:srgbClr val="001F5F"/>
                </a:solidFill>
                <a:latin typeface="Georgia"/>
                <a:cs typeface="Georgia"/>
              </a:rPr>
              <a:t>clear victory.</a:t>
            </a:r>
            <a:endParaRPr sz="1625" dirty="0">
              <a:latin typeface="Georgia"/>
              <a:cs typeface="Georgia"/>
            </a:endParaRPr>
          </a:p>
          <a:p>
            <a:pPr>
              <a:spcBef>
                <a:spcPts val="33"/>
              </a:spcBef>
            </a:pPr>
            <a:endParaRPr sz="1666" dirty="0">
              <a:latin typeface="Times New Roman"/>
              <a:cs typeface="Times New Roman"/>
            </a:endParaRPr>
          </a:p>
          <a:p>
            <a:pPr marL="10319" marR="4128"/>
            <a:r>
              <a:rPr sz="1625" spc="-4" dirty="0">
                <a:solidFill>
                  <a:srgbClr val="001F5F"/>
                </a:solidFill>
                <a:latin typeface="Georgia"/>
                <a:cs typeface="Georgia"/>
              </a:rPr>
              <a:t>The win over </a:t>
            </a:r>
            <a:r>
              <a:rPr sz="1625" dirty="0" err="1">
                <a:solidFill>
                  <a:srgbClr val="001F5F"/>
                </a:solidFill>
                <a:latin typeface="Georgia"/>
                <a:cs typeface="Georgia"/>
              </a:rPr>
              <a:t>Ke</a:t>
            </a:r>
            <a:r>
              <a:rPr sz="1625" dirty="0">
                <a:solidFill>
                  <a:srgbClr val="001F5F"/>
                </a:solidFill>
                <a:latin typeface="Georgia"/>
                <a:cs typeface="Georgia"/>
              </a:rPr>
              <a:t>, </a:t>
            </a:r>
            <a:r>
              <a:rPr sz="1625" spc="-4" dirty="0">
                <a:solidFill>
                  <a:srgbClr val="001F5F"/>
                </a:solidFill>
                <a:latin typeface="Georgia"/>
                <a:cs typeface="Georgia"/>
              </a:rPr>
              <a:t>universally considered the  </a:t>
            </a:r>
            <a:r>
              <a:rPr sz="1625" dirty="0">
                <a:solidFill>
                  <a:srgbClr val="001F5F"/>
                </a:solidFill>
                <a:latin typeface="Georgia"/>
                <a:cs typeface="Georgia"/>
              </a:rPr>
              <a:t>best Go </a:t>
            </a:r>
            <a:r>
              <a:rPr sz="1625" spc="-4" dirty="0">
                <a:solidFill>
                  <a:srgbClr val="001F5F"/>
                </a:solidFill>
                <a:latin typeface="Georgia"/>
                <a:cs typeface="Georgia"/>
              </a:rPr>
              <a:t>player </a:t>
            </a:r>
            <a:r>
              <a:rPr sz="1625" dirty="0">
                <a:solidFill>
                  <a:srgbClr val="001F5F"/>
                </a:solidFill>
                <a:latin typeface="Georgia"/>
                <a:cs typeface="Georgia"/>
              </a:rPr>
              <a:t>in </a:t>
            </a:r>
            <a:r>
              <a:rPr sz="1625" spc="-4" dirty="0">
                <a:solidFill>
                  <a:srgbClr val="001F5F"/>
                </a:solidFill>
                <a:latin typeface="Georgia"/>
                <a:cs typeface="Georgia"/>
              </a:rPr>
              <a:t>the world, essentially  confirms that A</a:t>
            </a:r>
            <a:r>
              <a:rPr sz="1300" spc="-4" dirty="0">
                <a:solidFill>
                  <a:srgbClr val="001F5F"/>
                </a:solidFill>
                <a:latin typeface="Georgia"/>
                <a:cs typeface="Georgia"/>
              </a:rPr>
              <a:t>LPHA</a:t>
            </a:r>
            <a:r>
              <a:rPr sz="1625" spc="-4" dirty="0">
                <a:solidFill>
                  <a:srgbClr val="001F5F"/>
                </a:solidFill>
                <a:latin typeface="Georgia"/>
                <a:cs typeface="Georgia"/>
              </a:rPr>
              <a:t>G</a:t>
            </a:r>
            <a:r>
              <a:rPr sz="1300" spc="-4" dirty="0">
                <a:solidFill>
                  <a:srgbClr val="001F5F"/>
                </a:solidFill>
                <a:latin typeface="Georgia"/>
                <a:cs typeface="Georgia"/>
              </a:rPr>
              <a:t>O </a:t>
            </a:r>
            <a:r>
              <a:rPr sz="1625" spc="-4" dirty="0">
                <a:solidFill>
                  <a:srgbClr val="001F5F"/>
                </a:solidFill>
                <a:latin typeface="Georgia"/>
                <a:cs typeface="Georgia"/>
              </a:rPr>
              <a:t>has surpassed  human </a:t>
            </a:r>
            <a:r>
              <a:rPr sz="1625" dirty="0">
                <a:solidFill>
                  <a:srgbClr val="001F5F"/>
                </a:solidFill>
                <a:latin typeface="Georgia"/>
                <a:cs typeface="Georgia"/>
              </a:rPr>
              <a:t>Go ability a </a:t>
            </a:r>
            <a:r>
              <a:rPr sz="1625" spc="-4" dirty="0">
                <a:solidFill>
                  <a:srgbClr val="001F5F"/>
                </a:solidFill>
                <a:latin typeface="Georgia"/>
                <a:cs typeface="Georgia"/>
              </a:rPr>
              <a:t>little over </a:t>
            </a:r>
            <a:r>
              <a:rPr sz="1625" dirty="0">
                <a:solidFill>
                  <a:srgbClr val="001F5F"/>
                </a:solidFill>
                <a:latin typeface="Georgia"/>
                <a:cs typeface="Georgia"/>
              </a:rPr>
              <a:t>a </a:t>
            </a:r>
            <a:r>
              <a:rPr sz="1625" spc="-4" dirty="0">
                <a:solidFill>
                  <a:srgbClr val="001F5F"/>
                </a:solidFill>
                <a:latin typeface="Georgia"/>
                <a:cs typeface="Georgia"/>
              </a:rPr>
              <a:t>year </a:t>
            </a:r>
            <a:r>
              <a:rPr sz="1625" dirty="0">
                <a:solidFill>
                  <a:srgbClr val="001F5F"/>
                </a:solidFill>
                <a:latin typeface="Georgia"/>
                <a:cs typeface="Georgia"/>
              </a:rPr>
              <a:t>after  </a:t>
            </a:r>
            <a:r>
              <a:rPr sz="1625" spc="-4" dirty="0">
                <a:solidFill>
                  <a:srgbClr val="001F5F"/>
                </a:solidFill>
                <a:latin typeface="Georgia"/>
                <a:cs typeface="Georgia"/>
              </a:rPr>
              <a:t>the </a:t>
            </a:r>
            <a:r>
              <a:rPr sz="1625" dirty="0">
                <a:solidFill>
                  <a:srgbClr val="001F5F"/>
                </a:solidFill>
                <a:latin typeface="Georgia"/>
                <a:cs typeface="Georgia"/>
              </a:rPr>
              <a:t>AI </a:t>
            </a:r>
            <a:r>
              <a:rPr sz="1625" spc="-4" dirty="0">
                <a:solidFill>
                  <a:srgbClr val="001F5F"/>
                </a:solidFill>
                <a:latin typeface="Georgia"/>
                <a:cs typeface="Georgia"/>
              </a:rPr>
              <a:t>first beat </a:t>
            </a:r>
            <a:r>
              <a:rPr sz="1625" dirty="0">
                <a:solidFill>
                  <a:srgbClr val="001F5F"/>
                </a:solidFill>
                <a:latin typeface="Georgia"/>
                <a:cs typeface="Georgia"/>
              </a:rPr>
              <a:t>Lee</a:t>
            </a:r>
            <a:r>
              <a:rPr sz="1625" spc="-12" dirty="0">
                <a:solidFill>
                  <a:srgbClr val="001F5F"/>
                </a:solidFill>
                <a:latin typeface="Georgia"/>
                <a:cs typeface="Georgia"/>
              </a:rPr>
              <a:t> </a:t>
            </a:r>
            <a:r>
              <a:rPr sz="1625" spc="-4" dirty="0">
                <a:solidFill>
                  <a:srgbClr val="001F5F"/>
                </a:solidFill>
                <a:latin typeface="Georgia"/>
                <a:cs typeface="Georgia"/>
              </a:rPr>
              <a:t>Se-dol.</a:t>
            </a:r>
            <a:endParaRPr sz="1625" dirty="0">
              <a:latin typeface="Georgia"/>
              <a:cs typeface="Georgia"/>
            </a:endParaRPr>
          </a:p>
        </p:txBody>
      </p:sp>
      <p:sp>
        <p:nvSpPr>
          <p:cNvPr id="8" name="Rectangle 5">
            <a:extLst>
              <a:ext uri="{FF2B5EF4-FFF2-40B4-BE49-F238E27FC236}">
                <a16:creationId xmlns:a16="http://schemas.microsoft.com/office/drawing/2014/main" xmlns="" id="{B2D3200E-5553-F28F-D28C-09A4B2AF56A2}"/>
              </a:ext>
            </a:extLst>
          </p:cNvPr>
          <p:cNvSpPr txBox="1">
            <a:spLocks noChangeArrowheads="1"/>
          </p:cNvSpPr>
          <p:nvPr/>
        </p:nvSpPr>
        <p:spPr>
          <a:xfrm>
            <a:off x="266701" y="0"/>
            <a:ext cx="9601200" cy="796304"/>
          </a:xfrm>
          <a:prstGeom prst="rect">
            <a:avLst/>
          </a:prstGeom>
        </p:spPr>
        <p:txBody>
          <a:bodyPr rIns="132080" anchor="ctr"/>
          <a:lstStyle>
            <a:lvl1pPr>
              <a:defRPr>
                <a:latin typeface="+mj-lt"/>
                <a:ea typeface="+mj-ea"/>
                <a:cs typeface="+mj-cs"/>
              </a:defRPr>
            </a:lvl1pPr>
          </a:lstStyle>
          <a:p>
            <a:pPr marL="10319">
              <a:spcBef>
                <a:spcPts val="81"/>
              </a:spcBef>
            </a:pPr>
            <a:endParaRPr lang="nl-NL" sz="3200" b="1" kern="0" dirty="0">
              <a:solidFill>
                <a:schemeClr val="tx2"/>
              </a:solidFill>
              <a:latin typeface="Arial" panose="020B0604020202020204" pitchFamily="34" charset="0"/>
              <a:cs typeface="Arial" panose="020B0604020202020204" pitchFamily="34" charset="0"/>
            </a:endParaRPr>
          </a:p>
          <a:p>
            <a:pPr marL="10319" algn="ctr">
              <a:spcBef>
                <a:spcPts val="81"/>
              </a:spcBef>
            </a:pPr>
            <a:r>
              <a:rPr lang="en-US" sz="3200" b="1" dirty="0">
                <a:solidFill>
                  <a:schemeClr val="tx2"/>
                </a:solidFill>
                <a:latin typeface="Arial" panose="020B0604020202020204" pitchFamily="34" charset="0"/>
                <a:cs typeface="Arial" panose="020B0604020202020204" pitchFamily="34" charset="0"/>
              </a:rPr>
              <a:t>From Mythology to Science Fiction</a:t>
            </a:r>
            <a:endParaRPr lang="nl-NL" sz="3200" b="1" kern="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8409721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1359</TotalTime>
  <Words>1251</Words>
  <Application>Microsoft Office PowerPoint</Application>
  <PresentationFormat>A4 (210 x 297 mm)</PresentationFormat>
  <Paragraphs>505</Paragraphs>
  <Slides>38</Slides>
  <Notes>0</Notes>
  <HiddenSlides>0</HiddenSlides>
  <MMClips>0</MMClips>
  <ScaleCrop>false</ScaleCrop>
  <HeadingPairs>
    <vt:vector size="4" baseType="variant">
      <vt:variant>
        <vt:lpstr>Thema</vt:lpstr>
      </vt:variant>
      <vt:variant>
        <vt:i4>1</vt:i4>
      </vt:variant>
      <vt:variant>
        <vt:lpstr>Diatitels</vt:lpstr>
      </vt:variant>
      <vt:variant>
        <vt:i4>38</vt:i4>
      </vt:variant>
    </vt:vector>
  </HeadingPairs>
  <TitlesOfParts>
    <vt:vector size="39" baseType="lpstr">
      <vt:lpstr>Office Theme</vt:lpstr>
      <vt:lpstr>Dia 1</vt:lpstr>
      <vt:lpstr>Dia 2</vt:lpstr>
      <vt:lpstr>Dia 3</vt:lpstr>
      <vt:lpstr>Dia 4</vt:lpstr>
      <vt:lpstr>Dia 5</vt:lpstr>
      <vt:lpstr>Dia 6</vt:lpstr>
      <vt:lpstr>Dia 7</vt:lpstr>
      <vt:lpstr>Dia 8</vt:lpstr>
      <vt:lpstr>Dia 9</vt:lpstr>
      <vt:lpstr>Dia 10</vt:lpstr>
      <vt:lpstr>Dia 11</vt:lpstr>
      <vt:lpstr>Dia 12</vt:lpstr>
      <vt:lpstr>Dia 13</vt:lpstr>
      <vt:lpstr>Dia 14</vt:lpstr>
      <vt:lpstr>Dia 15</vt:lpstr>
      <vt:lpstr>Dia 16</vt:lpstr>
      <vt:lpstr>Dia 17</vt:lpstr>
      <vt:lpstr>Dia 18</vt:lpstr>
      <vt:lpstr>Dia 19</vt:lpstr>
      <vt:lpstr>Dia 20</vt:lpstr>
      <vt:lpstr>Dia 21</vt:lpstr>
      <vt:lpstr>Dia 22</vt:lpstr>
      <vt:lpstr>Dia 23</vt:lpstr>
      <vt:lpstr>Dia 24</vt:lpstr>
      <vt:lpstr>Dia 25</vt:lpstr>
      <vt:lpstr>Dia 26</vt:lpstr>
      <vt:lpstr>Dia 27</vt:lpstr>
      <vt:lpstr>Dia 28</vt:lpstr>
      <vt:lpstr>Dia 29</vt:lpstr>
      <vt:lpstr>Dia 30</vt:lpstr>
      <vt:lpstr>Dia 31</vt:lpstr>
      <vt:lpstr>Dia 32</vt:lpstr>
      <vt:lpstr>Dia 33</vt:lpstr>
      <vt:lpstr>Dia 34</vt:lpstr>
      <vt:lpstr>Dia 35</vt:lpstr>
      <vt:lpstr>Dia 36</vt:lpstr>
      <vt:lpstr>Dia 37</vt:lpstr>
      <vt:lpstr>Dia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for Corporates</dc:title>
  <dc:creator>Johannes C. Scholtes</dc:creator>
  <cp:lastModifiedBy>JM Vosselman</cp:lastModifiedBy>
  <cp:revision>239</cp:revision>
  <cp:lastPrinted>2018-07-03T21:04:13Z</cp:lastPrinted>
  <dcterms:created xsi:type="dcterms:W3CDTF">2018-02-21T08:44:03Z</dcterms:created>
  <dcterms:modified xsi:type="dcterms:W3CDTF">2023-08-13T16:20:08Z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2018-02-17T00:00:00Z</vt:filetime>
  </property>
  <property fmtid="{D5CDD505-2E9C-101B-9397-08002B2CF9AE}" pid="3" name="Creator">
    <vt:lpwstr>Microsoft® PowerPoint® 2016</vt:lpwstr>
  </property>
  <property fmtid="{D5CDD505-2E9C-101B-9397-08002B2CF9AE}" pid="4" name="LastSaved">
    <vt:filetime>2018-02-21T00:00:00Z</vt:filetime>
  </property>
</Properties>
</file>